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9"/>
  </p:notesMasterIdLst>
  <p:handoutMasterIdLst>
    <p:handoutMasterId r:id="rId40"/>
  </p:handoutMasterIdLst>
  <p:sldIdLst>
    <p:sldId id="295" r:id="rId2"/>
    <p:sldId id="378" r:id="rId3"/>
    <p:sldId id="434" r:id="rId4"/>
    <p:sldId id="435" r:id="rId5"/>
    <p:sldId id="431" r:id="rId6"/>
    <p:sldId id="437" r:id="rId7"/>
    <p:sldId id="432" r:id="rId8"/>
    <p:sldId id="442" r:id="rId9"/>
    <p:sldId id="443" r:id="rId10"/>
    <p:sldId id="444" r:id="rId11"/>
    <p:sldId id="445" r:id="rId12"/>
    <p:sldId id="438" r:id="rId13"/>
    <p:sldId id="439" r:id="rId14"/>
    <p:sldId id="440" r:id="rId15"/>
    <p:sldId id="441" r:id="rId16"/>
    <p:sldId id="446" r:id="rId17"/>
    <p:sldId id="413" r:id="rId18"/>
    <p:sldId id="414" r:id="rId19"/>
    <p:sldId id="417" r:id="rId20"/>
    <p:sldId id="416" r:id="rId21"/>
    <p:sldId id="418" r:id="rId22"/>
    <p:sldId id="419" r:id="rId23"/>
    <p:sldId id="420" r:id="rId24"/>
    <p:sldId id="421" r:id="rId25"/>
    <p:sldId id="401" r:id="rId26"/>
    <p:sldId id="402" r:id="rId27"/>
    <p:sldId id="393" r:id="rId28"/>
    <p:sldId id="395" r:id="rId29"/>
    <p:sldId id="396" r:id="rId30"/>
    <p:sldId id="397" r:id="rId31"/>
    <p:sldId id="398" r:id="rId32"/>
    <p:sldId id="399" r:id="rId33"/>
    <p:sldId id="400" r:id="rId34"/>
    <p:sldId id="379" r:id="rId35"/>
    <p:sldId id="436" r:id="rId36"/>
    <p:sldId id="381" r:id="rId37"/>
    <p:sldId id="428" r:id="rId38"/>
  </p:sldIdLst>
  <p:sldSz cx="9904413" cy="6859588"/>
  <p:notesSz cx="6797675" cy="9874250"/>
  <p:custDataLst>
    <p:tags r:id="rId41"/>
  </p:custDataLst>
  <p:defaultTextStyle>
    <a:defPPr>
      <a:defRPr lang="de-DE"/>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44683B-7A0A-084D-9607-8642DB0EC32B}">
          <p14:sldIdLst>
            <p14:sldId id="295"/>
          </p14:sldIdLst>
        </p14:section>
        <p14:section name="Introduction" id="{39C54773-3119-AF4A-9AB7-E08A561CB80C}">
          <p14:sldIdLst>
            <p14:sldId id="378"/>
            <p14:sldId id="434"/>
            <p14:sldId id="435"/>
          </p14:sldIdLst>
        </p14:section>
        <p14:section name="V1" id="{96EE9D1D-4967-FE4D-B145-11B698736CFD}">
          <p14:sldIdLst>
            <p14:sldId id="431"/>
            <p14:sldId id="437"/>
            <p14:sldId id="432"/>
            <p14:sldId id="442"/>
            <p14:sldId id="443"/>
            <p14:sldId id="444"/>
            <p14:sldId id="445"/>
            <p14:sldId id="438"/>
            <p14:sldId id="439"/>
            <p14:sldId id="440"/>
            <p14:sldId id="441"/>
          </p14:sldIdLst>
        </p14:section>
        <p14:section name="V2" id="{D6E5080B-4B0D-0142-BE43-BB5CBBD5CD63}">
          <p14:sldIdLst>
            <p14:sldId id="446"/>
            <p14:sldId id="413"/>
            <p14:sldId id="414"/>
            <p14:sldId id="417"/>
            <p14:sldId id="416"/>
            <p14:sldId id="418"/>
            <p14:sldId id="419"/>
            <p14:sldId id="420"/>
            <p14:sldId id="421"/>
          </p14:sldIdLst>
        </p14:section>
        <p14:section name="V3" id="{7F3CEDC0-ADBC-814E-8556-95C46534310F}">
          <p14:sldIdLst>
            <p14:sldId id="401"/>
            <p14:sldId id="402"/>
            <p14:sldId id="393"/>
            <p14:sldId id="395"/>
            <p14:sldId id="396"/>
            <p14:sldId id="397"/>
            <p14:sldId id="398"/>
            <p14:sldId id="399"/>
            <p14:sldId id="400"/>
          </p14:sldIdLst>
        </p14:section>
        <p14:section name="Summary" id="{49F51B4A-63B3-3643-898D-CD0C9BD6C84B}">
          <p14:sldIdLst>
            <p14:sldId id="379"/>
            <p14:sldId id="436"/>
            <p14:sldId id="381"/>
            <p14:sldId id="428"/>
          </p14:sldIdLst>
        </p14:section>
      </p14:sectionLst>
    </p:ext>
    <p:ext uri="{EFAFB233-063F-42B5-8137-9DF3F51BA10A}">
      <p15:sldGuideLst xmlns:p15="http://schemas.microsoft.com/office/powerpoint/2012/main">
        <p15:guide id="1" orient="horz" pos="709" userDrawn="1">
          <p15:clr>
            <a:srgbClr val="A4A3A4"/>
          </p15:clr>
        </p15:guide>
        <p15:guide id="2" orient="horz" pos="187" userDrawn="1">
          <p15:clr>
            <a:srgbClr val="A4A3A4"/>
          </p15:clr>
        </p15:guide>
        <p15:guide id="3" orient="horz" pos="3986" userDrawn="1">
          <p15:clr>
            <a:srgbClr val="A4A3A4"/>
          </p15:clr>
        </p15:guide>
        <p15:guide id="4" orient="horz" pos="4046" userDrawn="1">
          <p15:clr>
            <a:srgbClr val="A4A3A4"/>
          </p15:clr>
        </p15:guide>
        <p15:guide id="5" orient="horz" pos="853" userDrawn="1">
          <p15:clr>
            <a:srgbClr val="A4A3A4"/>
          </p15:clr>
        </p15:guide>
        <p15:guide id="6" orient="horz" pos="572" userDrawn="1">
          <p15:clr>
            <a:srgbClr val="A4A3A4"/>
          </p15:clr>
        </p15:guide>
        <p15:guide id="7" orient="horz" userDrawn="1">
          <p15:clr>
            <a:srgbClr val="A4A3A4"/>
          </p15:clr>
        </p15:guide>
        <p15:guide id="8" pos="3172" userDrawn="1">
          <p15:clr>
            <a:srgbClr val="A4A3A4"/>
          </p15:clr>
        </p15:guide>
        <p15:guide id="10" pos="6207" userDrawn="1">
          <p15:clr>
            <a:srgbClr val="A4A3A4"/>
          </p15:clr>
        </p15:guide>
        <p15:guide id="11" pos="6104" userDrawn="1">
          <p15:clr>
            <a:srgbClr val="A4A3A4"/>
          </p15:clr>
        </p15:guide>
        <p15:guide id="12" pos="3026" userDrawn="1">
          <p15:clr>
            <a:srgbClr val="A4A3A4"/>
          </p15:clr>
        </p15:guide>
        <p15:guide id="13" pos="125" userDrawn="1">
          <p15:clr>
            <a:srgbClr val="A4A3A4"/>
          </p15:clr>
        </p15:guide>
        <p15:guide id="14" pos="5954" userDrawn="1">
          <p15:clr>
            <a:srgbClr val="A4A3A4"/>
          </p15:clr>
        </p15:guide>
        <p15:guide id="15" pos="262" userDrawn="1">
          <p15:clr>
            <a:srgbClr val="A4A3A4"/>
          </p15:clr>
        </p15:guide>
      </p15:sldGuideLst>
    </p:ext>
    <p:ext uri="{2D200454-40CA-4A62-9FC3-DE9A4176ACB9}">
      <p15:notesGuideLst xmlns:p15="http://schemas.microsoft.com/office/powerpoint/2012/main">
        <p15:guide id="1" orient="horz" pos="3174">
          <p15:clr>
            <a:srgbClr val="A4A3A4"/>
          </p15:clr>
        </p15:guide>
        <p15:guide id="2" pos="217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1111"/>
    <a:srgbClr val="9B1717"/>
    <a:srgbClr val="4E0C0C"/>
    <a:srgbClr val="B42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46133F9-99C3-4469-ADD7-513B06022441}" styleName="表样式 1 25">
    <a:wholeTbl>
      <a:tcTxStyle>
        <a:fontRef idx="none">
          <a:srgbClr val="000000"/>
        </a:fontRef>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solidFill>
            </a:ln>
          </a:bottom>
          <a:insideH>
            <a:ln w="9525" cmpd="sng">
              <a:solidFill>
                <a:srgbClr val="000000">
                  <a:lumMod val="34000"/>
                  <a:lumOff val="66000"/>
                </a:srgbClr>
              </a:solidFill>
            </a:ln>
          </a:insideH>
          <a:insideV>
            <a:ln w="9525" cmpd="sng">
              <a:solidFill>
                <a:srgbClr val="000000">
                  <a:lumMod val="34000"/>
                  <a:lumOff val="66000"/>
                </a:srgbClr>
              </a:solidFill>
            </a:ln>
          </a:insideV>
        </a:tcBdr>
        <a:fill>
          <a:solidFill>
            <a:srgbClr val="FFFFFF"/>
          </a:solidFill>
        </a:fill>
      </a:tcStyle>
    </a:wholeTbl>
    <a:band2H>
      <a:tcTxStyle>
        <a:fontRef idx="none">
          <a:srgbClr val="08090C"/>
        </a:fontRef>
      </a:tcTxStyle>
      <a:tcStyle>
        <a:tcBdr/>
        <a:fill>
          <a:solidFill>
            <a:srgbClr val="000000">
              <a:lumMod val="10000"/>
              <a:lumOff val="90000"/>
            </a:srgbClr>
          </a:solidFill>
        </a:fill>
      </a:tcStyle>
    </a:band2H>
    <a:band1V>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solidFill>
            </a:ln>
          </a:bottom>
          <a:insideH>
            <a:ln w="9525" cmpd="sng">
              <a:solidFill>
                <a:srgbClr val="000000">
                  <a:lumMod val="40000"/>
                  <a:lumOff val="60000"/>
                </a:srgbClr>
              </a:solidFill>
            </a:ln>
          </a:insideH>
          <a:insideV>
            <a:ln w="9525" cmpd="sng">
              <a:solidFill>
                <a:srgbClr val="000000">
                  <a:lumMod val="40000"/>
                  <a:lumOff val="60000"/>
                </a:srgbClr>
              </a:solidFill>
            </a:ln>
          </a:insideV>
        </a:tcBdr>
        <a:fill>
          <a:solidFill>
            <a:srgbClr val="000000">
              <a:lumMod val="10000"/>
              <a:lumOff val="90000"/>
            </a:srgbClr>
          </a:solidFill>
        </a:fill>
      </a:tcStyle>
    </a:band1V>
    <a:band2V>
      <a:tcTxStyle/>
      <a:tcStyle>
        <a:tcBdr>
          <a:left>
            <a:ln w="9525" cmpd="sng">
              <a:solidFill>
                <a:srgbClr val="000000">
                  <a:lumMod val="40000"/>
                  <a:lumOff val="60000"/>
                </a:srgbClr>
              </a:solidFill>
            </a:ln>
          </a:left>
          <a:right>
            <a:ln w="9525" cmpd="sng">
              <a:solidFill>
                <a:srgbClr val="000000">
                  <a:lumMod val="40000"/>
                  <a:lumOff val="60000"/>
                </a:srgbClr>
              </a:solidFill>
            </a:ln>
          </a:right>
          <a:top>
            <a:ln w="9525" cmpd="sng">
              <a:solidFill>
                <a:srgbClr val="000000"/>
              </a:solidFill>
            </a:ln>
          </a:top>
          <a:bottom>
            <a:ln w="9525" cmpd="sng">
              <a:solidFill>
                <a:srgbClr val="000000"/>
              </a:solidFill>
            </a:ln>
          </a:bottom>
          <a:insideH>
            <a:ln w="9525" cmpd="sng">
              <a:solidFill>
                <a:srgbClr val="000000">
                  <a:lumMod val="40000"/>
                  <a:lumOff val="60000"/>
                </a:srgbClr>
              </a:solidFill>
            </a:ln>
          </a:insideH>
          <a:insideV>
            <a:ln>
              <a:noFill/>
            </a:ln>
          </a:insideV>
        </a:tcBdr>
      </a:tcStyle>
    </a:band2V>
    <a:lastCol>
      <a:tcTxStyle b="on">
        <a:fontRef idx="none">
          <a:srgbClr val="08090C"/>
        </a:fontRef>
      </a:tcTxStyle>
      <a:tcStyle>
        <a:tcBdr>
          <a:left>
            <a:ln w="9525" cmpd="sng">
              <a:solidFill>
                <a:srgbClr val="000000">
                  <a:lumMod val="34000"/>
                  <a:lumOff val="66000"/>
                </a:srgbClr>
              </a:solidFill>
            </a:ln>
          </a:left>
          <a:right>
            <a:ln w="9525" cmpd="sng">
              <a:solidFill>
                <a:srgbClr val="000000"/>
              </a:solidFill>
            </a:ln>
          </a:right>
          <a:top>
            <a:ln w="9525" cmpd="sng">
              <a:solidFill>
                <a:srgbClr val="000000">
                  <a:lumMod val="34000"/>
                  <a:lumOff val="66000"/>
                </a:srgbClr>
              </a:solidFill>
            </a:ln>
          </a:top>
          <a:bottom>
            <a:ln w="9525" cmpd="sng">
              <a:solidFill>
                <a:srgbClr val="000000"/>
              </a:solidFill>
            </a:ln>
          </a:bottom>
          <a:insideH>
            <a:ln w="9525" cmpd="sng">
              <a:solidFill>
                <a:srgbClr val="000000">
                  <a:lumMod val="34000"/>
                  <a:lumOff val="66000"/>
                </a:srgbClr>
              </a:solidFill>
            </a:ln>
          </a:insideH>
          <a:insideV>
            <a:ln>
              <a:noFill/>
            </a:ln>
          </a:insideV>
        </a:tcBdr>
        <a:fill>
          <a:solidFill>
            <a:srgbClr val="FFFFFF"/>
          </a:solidFill>
        </a:fill>
      </a:tcStyle>
    </a:lastCol>
    <a:firstCol>
      <a:tcTxStyle b="on">
        <a:fontRef idx="none">
          <a:srgbClr val="08090C"/>
        </a:fontRef>
      </a:tcTxStyle>
      <a:tcStyle>
        <a:tcBdr>
          <a:left>
            <a:ln w="9525" cmpd="sng">
              <a:solidFill>
                <a:srgbClr val="000000"/>
              </a:solidFill>
            </a:ln>
          </a:left>
          <a:right>
            <a:ln w="9525" cmpd="sng">
              <a:solidFill>
                <a:srgbClr val="000000">
                  <a:lumMod val="34000"/>
                  <a:lumOff val="66000"/>
                </a:srgbClr>
              </a:solidFill>
            </a:ln>
          </a:right>
          <a:top>
            <a:ln w="9525" cmpd="sng">
              <a:solidFill>
                <a:srgbClr val="000000">
                  <a:lumMod val="34000"/>
                  <a:lumOff val="66000"/>
                </a:srgbClr>
              </a:solidFill>
            </a:ln>
          </a:top>
          <a:bottom>
            <a:ln w="9525" cmpd="sng">
              <a:solidFill>
                <a:srgbClr val="000000"/>
              </a:solidFill>
            </a:ln>
          </a:bottom>
          <a:insideH>
            <a:ln w="9525" cmpd="sng">
              <a:solidFill>
                <a:srgbClr val="000000">
                  <a:lumMod val="34000"/>
                  <a:lumOff val="66000"/>
                </a:srgbClr>
              </a:solidFill>
            </a:ln>
          </a:insideH>
          <a:insideV>
            <a:ln>
              <a:noFill/>
            </a:ln>
          </a:insideV>
        </a:tcBdr>
        <a:fill>
          <a:solidFill>
            <a:srgbClr val="FFFFFF"/>
          </a:solidFill>
        </a:fill>
      </a:tcStyle>
    </a:firstCol>
    <a:lastRow>
      <a:tcTxStyle b="on">
        <a:fontRef idx="none">
          <a:srgbClr val="08090C"/>
        </a:fontRef>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solidFill>
            </a:ln>
          </a:bottom>
          <a:insideH>
            <a:ln>
              <a:noFill/>
            </a:ln>
          </a:insideH>
          <a:insideV>
            <a:ln>
              <a:noFill/>
            </a:ln>
          </a:insideV>
        </a:tcBdr>
        <a:fill>
          <a:solidFill>
            <a:srgbClr val="FFFFFF"/>
          </a:solidFill>
        </a:fill>
      </a:tcStyle>
    </a:lastRow>
    <a:firstRow>
      <a:tcTxStyle b="on">
        <a:fontRef idx="none">
          <a:srgbClr val="08090C"/>
        </a:fontRef>
      </a:tcTxStyle>
      <a:tcStyle>
        <a:tcBdr>
          <a:left>
            <a:ln w="9525" cmpd="sng">
              <a:solidFill>
                <a:srgbClr val="000000"/>
              </a:solidFill>
            </a:ln>
          </a:left>
          <a:right>
            <a:ln w="9525" cmpd="sng">
              <a:solidFill>
                <a:srgbClr val="000000"/>
              </a:solidFill>
            </a:ln>
          </a:right>
          <a:top>
            <a:ln w="9525" cmpd="sng">
              <a:solidFill>
                <a:srgbClr val="000000"/>
              </a:solidFill>
            </a:ln>
          </a:top>
          <a:bottom>
            <a:ln w="9525" cmpd="sng">
              <a:solidFill>
                <a:srgbClr val="000000">
                  <a:lumMod val="34000"/>
                  <a:lumOff val="66000"/>
                </a:srgbClr>
              </a:solidFill>
            </a:ln>
          </a:bottom>
          <a:insideH>
            <a:ln>
              <a:noFill/>
            </a:ln>
          </a:insideH>
          <a:insideV>
            <a:ln w="9525" cmpd="sng">
              <a:solidFill>
                <a:srgbClr val="FFFFFF"/>
              </a:solidFill>
            </a:ln>
          </a:insideV>
        </a:tcBdr>
        <a:fill>
          <a:solidFill>
            <a:srgbClr val="000000">
              <a:lumMod val="20000"/>
              <a:lumOff val="8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82" autoAdjust="0"/>
    <p:restoredTop sz="81718" autoAdjust="0"/>
  </p:normalViewPr>
  <p:slideViewPr>
    <p:cSldViewPr snapToObjects="1" showGuides="1">
      <p:cViewPr varScale="1">
        <p:scale>
          <a:sx n="95" d="100"/>
          <a:sy n="95" d="100"/>
        </p:scale>
        <p:origin x="2208" y="184"/>
      </p:cViewPr>
      <p:guideLst>
        <p:guide orient="horz" pos="709"/>
        <p:guide orient="horz" pos="187"/>
        <p:guide orient="horz" pos="3986"/>
        <p:guide orient="horz" pos="4046"/>
        <p:guide orient="horz" pos="853"/>
        <p:guide orient="horz" pos="572"/>
        <p:guide orient="horz"/>
        <p:guide pos="3172"/>
        <p:guide pos="6207"/>
        <p:guide pos="6104"/>
        <p:guide pos="3026"/>
        <p:guide pos="125"/>
        <p:guide pos="5954"/>
        <p:guide pos="262"/>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showGuides="1">
      <p:cViewPr>
        <p:scale>
          <a:sx n="118" d="100"/>
          <a:sy n="118" d="100"/>
        </p:scale>
        <p:origin x="3384" y="-1960"/>
      </p:cViewPr>
      <p:guideLst>
        <p:guide orient="horz" pos="3174"/>
        <p:guide pos="217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anose="020B0604020202020204" pitchFamily="34" charset="0"/>
                <a:cs typeface="Arial" panose="020B0604020202020204" pitchFamily="34" charset="0"/>
              </a:rPr>
              <a:t>1/13/25</a:t>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32C4D34-2C19-43C3-91CC-9F2B4AC12977}" type="datetimeFigureOut">
              <a:rPr lang="en-US" smtClean="0"/>
              <a:t>1/13/25</a:t>
            </a:fld>
            <a:endParaRPr lang="en-US"/>
          </a:p>
        </p:txBody>
      </p:sp>
      <p:sp>
        <p:nvSpPr>
          <p:cNvPr id="4" name="Slide Image Placeholder 3"/>
          <p:cNvSpPr>
            <a:spLocks noGrp="1" noRot="1" noChangeAspect="1"/>
          </p:cNvSpPr>
          <p:nvPr>
            <p:ph type="sldImg" idx="2"/>
          </p:nvPr>
        </p:nvSpPr>
        <p:spPr>
          <a:xfrm>
            <a:off x="727075" y="741363"/>
            <a:ext cx="534352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atin typeface="Times New Roman" panose="02020603050405020304" pitchFamily="18" charset="0"/>
                <a:cs typeface="Times New Roman" panose="02020603050405020304" pitchFamily="18" charset="0"/>
              </a:defRPr>
            </a:lvl1pPr>
          </a:lstStyle>
          <a:p>
            <a:fld id="{D256E95E-57AA-4526-AA4C-3002F47FB13B}"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1pPr>
    <a:lvl2pPr marL="47879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2pPr>
    <a:lvl3pPr marL="95821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3pPr>
    <a:lvl4pPr marL="143700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4pPr>
    <a:lvl5pPr marL="191579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5pPr>
    <a:lvl6pPr marL="2394585" algn="l" defTabSz="958215" rtl="0" eaLnBrk="1" latinLnBrk="0" hangingPunct="1">
      <a:defRPr sz="1300" kern="1200">
        <a:solidFill>
          <a:schemeClr val="tx1"/>
        </a:solidFill>
        <a:latin typeface="+mn-lt"/>
        <a:ea typeface="+mn-ea"/>
        <a:cs typeface="+mn-cs"/>
      </a:defRPr>
    </a:lvl6pPr>
    <a:lvl7pPr marL="2874010" algn="l" defTabSz="958215" rtl="0" eaLnBrk="1" latinLnBrk="0" hangingPunct="1">
      <a:defRPr sz="1300" kern="1200">
        <a:solidFill>
          <a:schemeClr val="tx1"/>
        </a:solidFill>
        <a:latin typeface="+mn-lt"/>
        <a:ea typeface="+mn-ea"/>
        <a:cs typeface="+mn-cs"/>
      </a:defRPr>
    </a:lvl7pPr>
    <a:lvl8pPr marL="3352800" algn="l" defTabSz="958215" rtl="0" eaLnBrk="1" latinLnBrk="0" hangingPunct="1">
      <a:defRPr sz="1300" kern="1200">
        <a:solidFill>
          <a:schemeClr val="tx1"/>
        </a:solidFill>
        <a:latin typeface="+mn-lt"/>
        <a:ea typeface="+mn-ea"/>
        <a:cs typeface="+mn-cs"/>
      </a:defRPr>
    </a:lvl8pPr>
    <a:lvl9pPr marL="3831590" algn="l" defTabSz="95821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Good </a:t>
            </a:r>
            <a:r>
              <a:rPr lang="en-US" dirty="0"/>
              <a:t>afternoon</a:t>
            </a:r>
            <a:r>
              <a:rPr lang="en-CN" dirty="0"/>
              <a:t>, professors and </a:t>
            </a:r>
            <a:r>
              <a:rPr lang="en-US" dirty="0"/>
              <a:t>classmates</a:t>
            </a:r>
            <a:r>
              <a:rPr lang="en-CN" dirty="0"/>
              <a:t>. I am RenKai. It’s a great </a:t>
            </a:r>
            <a:r>
              <a:rPr lang="en-US" dirty="0"/>
              <a:t>honor</a:t>
            </a:r>
            <a:r>
              <a:rPr lang="en-CN" dirty="0"/>
              <a:t> to share our group’s project with you.</a:t>
            </a:r>
          </a:p>
          <a:p>
            <a:r>
              <a:rPr lang="en-CN" dirty="0"/>
              <a:t>Because something </a:t>
            </a:r>
            <a:r>
              <a:rPr lang="en-US" dirty="0"/>
              <a:t>terrible</a:t>
            </a:r>
            <a:r>
              <a:rPr lang="en-CN" dirty="0"/>
              <a:t> happened to me, </a:t>
            </a:r>
            <a:r>
              <a:rPr lang="en-US" dirty="0"/>
              <a:t>I</a:t>
            </a:r>
            <a:r>
              <a:rPr lang="en-CN" dirty="0"/>
              <a:t> hurt my face, so </a:t>
            </a:r>
            <a:r>
              <a:rPr lang="en-US" dirty="0"/>
              <a:t>I</a:t>
            </a:r>
            <a:r>
              <a:rPr lang="en-CN" dirty="0"/>
              <a:t> have no choice but to wear </a:t>
            </a:r>
            <a:r>
              <a:rPr lang="en-US" dirty="0"/>
              <a:t>a</a:t>
            </a:r>
            <a:r>
              <a:rPr lang="en-CN" dirty="0"/>
              <a:t> mask to do this presentation.</a:t>
            </a:r>
            <a:r>
              <a:rPr lang="zh-CN" altLang="en-US" dirty="0"/>
              <a:t> </a:t>
            </a:r>
            <a:r>
              <a:rPr lang="en-US" altLang="zh-CN" dirty="0"/>
              <a:t>I</a:t>
            </a:r>
            <a:r>
              <a:rPr lang="zh-CN" altLang="en-US" dirty="0"/>
              <a:t> </a:t>
            </a:r>
            <a:r>
              <a:rPr lang="en-US" altLang="zh-CN" dirty="0"/>
              <a:t>am so sorry.</a:t>
            </a:r>
            <a:endParaRPr lang="en-CN" dirty="0"/>
          </a:p>
          <a:p>
            <a:r>
              <a:rPr lang="en-CN" dirty="0"/>
              <a:t>Yeah, life is also full of bugs, we need to face them and fix them.</a:t>
            </a:r>
          </a:p>
          <a:p>
            <a:r>
              <a:rPr lang="en-CN" dirty="0"/>
              <a:t>So is the information security. Our group project is about </a:t>
            </a:r>
            <a:r>
              <a:rPr lang="en-US" dirty="0"/>
              <a:t>shopping</a:t>
            </a:r>
            <a:r>
              <a:rPr lang="en-CN" dirty="0"/>
              <a:t> websites.</a:t>
            </a:r>
          </a:p>
          <a:p>
            <a:r>
              <a:rPr lang="en-CN" dirty="0"/>
              <a:t>We want to </a:t>
            </a:r>
            <a:r>
              <a:rPr lang="en-US" dirty="0"/>
              <a:t>eliminate</a:t>
            </a:r>
            <a:r>
              <a:rPr lang="en-CN" dirty="0"/>
              <a:t> the zero Yuan Purchase, so we discover, replicate and fix some common vulnerabilities in the websites.</a:t>
            </a:r>
          </a:p>
        </p:txBody>
      </p:sp>
      <p:sp>
        <p:nvSpPr>
          <p:cNvPr id="4" name="Slide Number Placeholder 3"/>
          <p:cNvSpPr>
            <a:spLocks noGrp="1"/>
          </p:cNvSpPr>
          <p:nvPr>
            <p:ph type="sldNum" sz="quarter" idx="5"/>
          </p:nvPr>
        </p:nvSpPr>
        <p:spPr/>
        <p:txBody>
          <a:bodyPr/>
          <a:lstStyle/>
          <a:p>
            <a:fld id="{D256E95E-57AA-4526-AA4C-3002F47FB13B}" type="slidenum">
              <a:rPr lang="en-US" smtClean="0"/>
              <a:t>1</a:t>
            </a:fld>
            <a:endParaRPr lang="en-US"/>
          </a:p>
        </p:txBody>
      </p:sp>
    </p:spTree>
    <p:extLst>
      <p:ext uri="{BB962C8B-B14F-4D97-AF65-F5344CB8AC3E}">
        <p14:creationId xmlns:p14="http://schemas.microsoft.com/office/powerpoint/2010/main" val="423037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D256E95E-57AA-4526-AA4C-3002F47FB13B}" type="slidenum">
              <a:rPr lang="en-US" smtClean="0"/>
              <a:t>10</a:t>
            </a:fld>
            <a:endParaRPr lang="en-US"/>
          </a:p>
        </p:txBody>
      </p:sp>
    </p:spTree>
    <p:extLst>
      <p:ext uri="{BB962C8B-B14F-4D97-AF65-F5344CB8AC3E}">
        <p14:creationId xmlns:p14="http://schemas.microsoft.com/office/powerpoint/2010/main" val="3588805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AB6AA-C356-BB1C-B36D-B991CCB74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2C7B0-FEB1-7152-B71D-3E10F3B50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AEBFF-E856-648D-5BF5-6058EF9436DA}"/>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1C6E02E-CDCB-8E96-C1FE-7A6BFAC9CF48}"/>
              </a:ext>
            </a:extLst>
          </p:cNvPr>
          <p:cNvSpPr>
            <a:spLocks noGrp="1"/>
          </p:cNvSpPr>
          <p:nvPr>
            <p:ph type="sldNum" sz="quarter" idx="5"/>
          </p:nvPr>
        </p:nvSpPr>
        <p:spPr/>
        <p:txBody>
          <a:bodyPr/>
          <a:lstStyle/>
          <a:p>
            <a:fld id="{D256E95E-57AA-4526-AA4C-3002F47FB13B}" type="slidenum">
              <a:rPr lang="en-US" smtClean="0"/>
              <a:t>11</a:t>
            </a:fld>
            <a:endParaRPr lang="en-US"/>
          </a:p>
        </p:txBody>
      </p:sp>
    </p:spTree>
    <p:extLst>
      <p:ext uri="{BB962C8B-B14F-4D97-AF65-F5344CB8AC3E}">
        <p14:creationId xmlns:p14="http://schemas.microsoft.com/office/powerpoint/2010/main" val="3746607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1F955-965C-33AC-D509-F1DAC6638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23CBE-33C3-52F6-2FC6-4C570F2CC8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85C9D2-A210-23E6-B7FF-A6DB800E9058}"/>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F460E14A-D836-B55D-F64E-8BE61FB8F44E}"/>
              </a:ext>
            </a:extLst>
          </p:cNvPr>
          <p:cNvSpPr>
            <a:spLocks noGrp="1"/>
          </p:cNvSpPr>
          <p:nvPr>
            <p:ph type="sldNum" sz="quarter" idx="5"/>
          </p:nvPr>
        </p:nvSpPr>
        <p:spPr/>
        <p:txBody>
          <a:bodyPr/>
          <a:lstStyle/>
          <a:p>
            <a:fld id="{D256E95E-57AA-4526-AA4C-3002F47FB13B}" type="slidenum">
              <a:rPr lang="en-US" smtClean="0"/>
              <a:t>12</a:t>
            </a:fld>
            <a:endParaRPr lang="en-US"/>
          </a:p>
        </p:txBody>
      </p:sp>
    </p:spTree>
    <p:extLst>
      <p:ext uri="{BB962C8B-B14F-4D97-AF65-F5344CB8AC3E}">
        <p14:creationId xmlns:p14="http://schemas.microsoft.com/office/powerpoint/2010/main" val="944508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D996A-DDAC-8CB0-2751-F9D70B315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482419-3CA9-ED16-4C4D-4FD3B8F0DE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4439A-64EA-2C37-91FC-6BB314CEA606}"/>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374E3D2B-CC5B-FE26-ECCD-4EDA2764F29B}"/>
              </a:ext>
            </a:extLst>
          </p:cNvPr>
          <p:cNvSpPr>
            <a:spLocks noGrp="1"/>
          </p:cNvSpPr>
          <p:nvPr>
            <p:ph type="sldNum" sz="quarter" idx="5"/>
          </p:nvPr>
        </p:nvSpPr>
        <p:spPr/>
        <p:txBody>
          <a:bodyPr/>
          <a:lstStyle/>
          <a:p>
            <a:fld id="{D256E95E-57AA-4526-AA4C-3002F47FB13B}" type="slidenum">
              <a:rPr lang="en-US" smtClean="0"/>
              <a:t>13</a:t>
            </a:fld>
            <a:endParaRPr lang="en-US"/>
          </a:p>
        </p:txBody>
      </p:sp>
    </p:spTree>
    <p:extLst>
      <p:ext uri="{BB962C8B-B14F-4D97-AF65-F5344CB8AC3E}">
        <p14:creationId xmlns:p14="http://schemas.microsoft.com/office/powerpoint/2010/main" val="4268605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4DCA3-A879-17D1-B513-D52AB9732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6EA7B-5ED3-20F6-0A43-32B450624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AFB88-B933-A1D8-DCF5-2AE14CFA8FC9}"/>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FB41507-B6E5-1881-736F-5CE5B576670A}"/>
              </a:ext>
            </a:extLst>
          </p:cNvPr>
          <p:cNvSpPr>
            <a:spLocks noGrp="1"/>
          </p:cNvSpPr>
          <p:nvPr>
            <p:ph type="sldNum" sz="quarter" idx="5"/>
          </p:nvPr>
        </p:nvSpPr>
        <p:spPr/>
        <p:txBody>
          <a:bodyPr/>
          <a:lstStyle/>
          <a:p>
            <a:fld id="{D256E95E-57AA-4526-AA4C-3002F47FB13B}" type="slidenum">
              <a:rPr lang="en-US" smtClean="0"/>
              <a:t>14</a:t>
            </a:fld>
            <a:endParaRPr lang="en-US"/>
          </a:p>
        </p:txBody>
      </p:sp>
    </p:spTree>
    <p:extLst>
      <p:ext uri="{BB962C8B-B14F-4D97-AF65-F5344CB8AC3E}">
        <p14:creationId xmlns:p14="http://schemas.microsoft.com/office/powerpoint/2010/main" val="2938441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0FE40-C631-4E6D-C0AA-564F4666E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11C01-4A7D-8625-E3CC-AE7EE4BCA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84C04-8E19-853F-99A0-F0A682C54430}"/>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56A2CA2B-9764-3748-1EEB-150D779C2AB7}"/>
              </a:ext>
            </a:extLst>
          </p:cNvPr>
          <p:cNvSpPr>
            <a:spLocks noGrp="1"/>
          </p:cNvSpPr>
          <p:nvPr>
            <p:ph type="sldNum" sz="quarter" idx="5"/>
          </p:nvPr>
        </p:nvSpPr>
        <p:spPr/>
        <p:txBody>
          <a:bodyPr/>
          <a:lstStyle/>
          <a:p>
            <a:fld id="{D256E95E-57AA-4526-AA4C-3002F47FB13B}" type="slidenum">
              <a:rPr lang="en-US" smtClean="0"/>
              <a:t>15</a:t>
            </a:fld>
            <a:endParaRPr lang="en-US"/>
          </a:p>
        </p:txBody>
      </p:sp>
    </p:spTree>
    <p:extLst>
      <p:ext uri="{BB962C8B-B14F-4D97-AF65-F5344CB8AC3E}">
        <p14:creationId xmlns:p14="http://schemas.microsoft.com/office/powerpoint/2010/main" val="3567041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As a hacker, we may </a:t>
            </a:r>
            <a:r>
              <a:rPr lang="en-US" altLang="zh-CN" b="1" dirty="0"/>
              <a:t>lack money </a:t>
            </a:r>
            <a:r>
              <a:rPr lang="en-US" altLang="zh-CN" dirty="0"/>
              <a:t>because we cannot crack websites effectively, or we just want to make everyday Double 11!</a:t>
            </a:r>
          </a:p>
          <a:p>
            <a:r>
              <a:rPr lang="en-US" altLang="zh-CN" dirty="0"/>
              <a:t>In this issue, we will forge coupons to achieve </a:t>
            </a:r>
            <a:r>
              <a:rPr lang="en-US" altLang="zh-CN" b="1" dirty="0"/>
              <a:t>super high discounts</a:t>
            </a:r>
            <a:r>
              <a:rPr lang="en-US" altLang="zh-CN" dirty="0"/>
              <a:t>!</a:t>
            </a:r>
            <a:endParaRPr lang="zh-CN" altLang="en-US" dirty="0"/>
          </a:p>
        </p:txBody>
      </p:sp>
    </p:spTree>
    <p:extLst>
      <p:ext uri="{BB962C8B-B14F-4D97-AF65-F5344CB8AC3E}">
        <p14:creationId xmlns:p14="http://schemas.microsoft.com/office/powerpoint/2010/main" val="361089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why it is possible to do this? To begin with, there is </a:t>
            </a:r>
            <a:r>
              <a:rPr lang="en-US" altLang="zh-CN" b="1" dirty="0"/>
              <a:t>no restriction </a:t>
            </a:r>
            <a:r>
              <a:rPr lang="en-US" altLang="zh-CN" dirty="0"/>
              <a:t>on the usage of coupons, which means that once forged successful, the coupon will be </a:t>
            </a:r>
            <a:r>
              <a:rPr lang="en-US" altLang="zh-CN" b="1" dirty="0"/>
              <a:t>universal</a:t>
            </a:r>
            <a:r>
              <a:rPr lang="en-US" altLang="zh-CN" dirty="0"/>
              <a:t> for all items!</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17</a:t>
            </a:fld>
            <a:endParaRPr lang="en-US" dirty="0"/>
          </a:p>
        </p:txBody>
      </p:sp>
    </p:spTree>
    <p:extLst>
      <p:ext uri="{BB962C8B-B14F-4D97-AF65-F5344CB8AC3E}">
        <p14:creationId xmlns:p14="http://schemas.microsoft.com/office/powerpoint/2010/main" val="572061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Besides, if we try to </a:t>
            </a:r>
            <a:r>
              <a:rPr lang="en-US" altLang="zh-CN" b="1" dirty="0"/>
              <a:t>gather</a:t>
            </a:r>
            <a:r>
              <a:rPr lang="en-US" altLang="zh-CN" dirty="0"/>
              <a:t> the previous coupons together, the </a:t>
            </a:r>
            <a:r>
              <a:rPr lang="en-US" altLang="zh-CN" b="1" dirty="0"/>
              <a:t>regularity</a:t>
            </a:r>
            <a:r>
              <a:rPr lang="en-US" altLang="zh-CN" dirty="0"/>
              <a:t> shows that the decryption must be some simple method rather than hash.</a:t>
            </a:r>
          </a:p>
        </p:txBody>
      </p:sp>
      <p:sp>
        <p:nvSpPr>
          <p:cNvPr id="4" name="灯片编号占位符 3"/>
          <p:cNvSpPr>
            <a:spLocks noGrp="1"/>
          </p:cNvSpPr>
          <p:nvPr>
            <p:ph type="sldNum" sz="quarter" idx="5"/>
          </p:nvPr>
        </p:nvSpPr>
        <p:spPr/>
        <p:txBody>
          <a:bodyPr/>
          <a:lstStyle/>
          <a:p>
            <a:fld id="{D256E95E-57AA-4526-AA4C-3002F47FB13B}" type="slidenum">
              <a:rPr lang="en-US" smtClean="0"/>
              <a:pPr/>
              <a:t>18</a:t>
            </a:fld>
            <a:endParaRPr lang="en-US" dirty="0"/>
          </a:p>
        </p:txBody>
      </p:sp>
    </p:spTree>
    <p:extLst>
      <p:ext uri="{BB962C8B-B14F-4D97-AF65-F5344CB8AC3E}">
        <p14:creationId xmlns:p14="http://schemas.microsoft.com/office/powerpoint/2010/main" val="2818655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task we need to do next is to find the encryption algorithm of the coupon. But it’s</a:t>
            </a:r>
            <a:r>
              <a:rPr lang="zh-CN" altLang="en-US" dirty="0"/>
              <a:t> </a:t>
            </a:r>
            <a:r>
              <a:rPr lang="en-US" altLang="zh-CN" b="1" dirty="0"/>
              <a:t>easier said than done</a:t>
            </a:r>
            <a:r>
              <a:rPr lang="en-US" altLang="zh-CN" b="0" dirty="0"/>
              <a:t>, after trying various possible ways including capturing the communication content from server when inputting the coupon , brute-force attack and so on, we finally found the core file access portal in the </a:t>
            </a:r>
            <a:r>
              <a:rPr lang="en-US" altLang="zh-CN" b="1" dirty="0"/>
              <a:t>parent directory </a:t>
            </a:r>
            <a:r>
              <a:rPr lang="en-US" altLang="zh-CN" b="0" dirty="0"/>
              <a:t>of About Us!</a:t>
            </a:r>
            <a:endParaRPr lang="en-US" altLang="zh-CN" b="1" dirty="0"/>
          </a:p>
        </p:txBody>
      </p:sp>
      <p:sp>
        <p:nvSpPr>
          <p:cNvPr id="4" name="灯片编号占位符 3"/>
          <p:cNvSpPr>
            <a:spLocks noGrp="1"/>
          </p:cNvSpPr>
          <p:nvPr>
            <p:ph type="sldNum" sz="quarter" idx="5"/>
          </p:nvPr>
        </p:nvSpPr>
        <p:spPr/>
        <p:txBody>
          <a:bodyPr/>
          <a:lstStyle/>
          <a:p>
            <a:fld id="{D256E95E-57AA-4526-AA4C-3002F47FB13B}" type="slidenum">
              <a:rPr lang="en-US" smtClean="0"/>
              <a:pPr/>
              <a:t>19</a:t>
            </a:fld>
            <a:endParaRPr lang="en-US" dirty="0"/>
          </a:p>
        </p:txBody>
      </p:sp>
    </p:spTree>
    <p:extLst>
      <p:ext uri="{BB962C8B-B14F-4D97-AF65-F5344CB8AC3E}">
        <p14:creationId xmlns:p14="http://schemas.microsoft.com/office/powerpoint/2010/main" val="4278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Now, guys, </a:t>
            </a:r>
            <a:r>
              <a:rPr lang="en-US" altLang="zh-CN" dirty="0"/>
              <a:t>imagine</a:t>
            </a:r>
            <a:r>
              <a:rPr lang="en-CN" dirty="0"/>
              <a:t> you were a hacker, w</a:t>
            </a:r>
            <a:r>
              <a:rPr lang="en-US" dirty="0"/>
              <a:t>ha</a:t>
            </a:r>
            <a:r>
              <a:rPr lang="en-CN" dirty="0"/>
              <a:t>t would you want to do with the bugs on a shopping website? Su</a:t>
            </a:r>
            <a:r>
              <a:rPr lang="zh-CN" altLang="en-US" dirty="0"/>
              <a:t> </a:t>
            </a:r>
            <a:r>
              <a:rPr lang="en-CN" dirty="0"/>
              <a:t>ch as Taobao, Jingdong or Pinduoduo.</a:t>
            </a:r>
          </a:p>
          <a:p>
            <a:r>
              <a:rPr lang="en-CN" dirty="0"/>
              <a:t>Maybe the first thing you want to do is </a:t>
            </a:r>
            <a:r>
              <a:rPr lang="en-US" dirty="0"/>
              <a:t>steal</a:t>
            </a:r>
            <a:r>
              <a:rPr lang="en-CN" dirty="0"/>
              <a:t> WangZiYang’s account to buy items for you freely!</a:t>
            </a:r>
          </a:p>
          <a:p>
            <a:r>
              <a:rPr lang="en-CN" dirty="0"/>
              <a:t>Or you just </a:t>
            </a:r>
            <a:r>
              <a:rPr lang="en-US" dirty="0"/>
              <a:t>fake</a:t>
            </a:r>
            <a:r>
              <a:rPr lang="en-CN" dirty="0"/>
              <a:t> coupons. Every year, we always </a:t>
            </a:r>
            <a:r>
              <a:rPr lang="en-US" dirty="0"/>
              <a:t>wait</a:t>
            </a:r>
            <a:r>
              <a:rPr lang="en-CN" dirty="0"/>
              <a:t> for the double eleven for </a:t>
            </a:r>
            <a:r>
              <a:rPr lang="en-US" dirty="0"/>
              <a:t>discounts</a:t>
            </a:r>
            <a:r>
              <a:rPr lang="en-CN" dirty="0"/>
              <a:t>, but if we can fake coupons, we can let every day be double eleven, and </a:t>
            </a:r>
            <a:r>
              <a:rPr lang="en-US" dirty="0"/>
              <a:t>get</a:t>
            </a:r>
            <a:r>
              <a:rPr lang="en-CN" dirty="0"/>
              <a:t> the huge discounts</a:t>
            </a:r>
          </a:p>
          <a:p>
            <a:r>
              <a:rPr lang="en-CN" dirty="0"/>
              <a:t>Also, </a:t>
            </a:r>
            <a:r>
              <a:rPr lang="en-US" dirty="0"/>
              <a:t>maybe</a:t>
            </a:r>
            <a:r>
              <a:rPr lang="en-CN" dirty="0"/>
              <a:t> you want to</a:t>
            </a:r>
            <a:r>
              <a:rPr lang="zh-CN" altLang="en-US" dirty="0"/>
              <a:t> </a:t>
            </a:r>
            <a:r>
              <a:rPr lang="en-US" altLang="zh-CN" dirty="0"/>
              <a:t>be a </a:t>
            </a:r>
            <a:r>
              <a:rPr lang="en-US" b="0" i="0" u="none" strike="noStrike" dirty="0">
                <a:solidFill>
                  <a:srgbClr val="191919"/>
                </a:solidFill>
                <a:effectLst/>
                <a:latin typeface="PingFang SC" panose="020B0400000000000000" pitchFamily="34" charset="-122"/>
                <a:ea typeface="PingFang SC" panose="020B0400000000000000" pitchFamily="34" charset="-122"/>
              </a:rPr>
              <a:t>paid Internet troll (</a:t>
            </a:r>
            <a:r>
              <a:rPr lang="en-US" b="0" i="0" u="none" strike="noStrike" dirty="0" err="1">
                <a:solidFill>
                  <a:srgbClr val="191919"/>
                </a:solidFill>
                <a:effectLst/>
                <a:latin typeface="PingFang SC" panose="020B0400000000000000" pitchFamily="34" charset="-122"/>
                <a:ea typeface="PingFang SC" panose="020B0400000000000000" pitchFamily="34" charset="-122"/>
              </a:rPr>
              <a:t>水军</a:t>
            </a:r>
            <a:r>
              <a:rPr lang="en-US" b="0" i="0" u="none" strike="noStrike" dirty="0">
                <a:solidFill>
                  <a:srgbClr val="191919"/>
                </a:solidFill>
                <a:effectLst/>
                <a:latin typeface="PingFang SC" panose="020B0400000000000000" pitchFamily="34" charset="-122"/>
                <a:ea typeface="PingFang SC" panose="020B0400000000000000" pitchFamily="34" charset="-122"/>
              </a:rPr>
              <a:t>)</a:t>
            </a:r>
            <a:r>
              <a:rPr lang="zh-CN" altLang="en-US" b="0" i="0" u="none" strike="noStrike" dirty="0">
                <a:solidFill>
                  <a:srgbClr val="191919"/>
                </a:solidFill>
                <a:effectLst/>
                <a:latin typeface="PingFang SC" panose="020B0400000000000000" pitchFamily="34" charset="-122"/>
                <a:ea typeface="PingFang SC" panose="020B0400000000000000" pitchFamily="34" charset="-122"/>
              </a:rPr>
              <a:t> </a:t>
            </a:r>
            <a:r>
              <a:rPr lang="en-US" altLang="zh-CN" b="0" i="0" u="none" strike="noStrike" dirty="0">
                <a:solidFill>
                  <a:srgbClr val="191919"/>
                </a:solidFill>
                <a:effectLst/>
                <a:latin typeface="PingFang SC" panose="020B0400000000000000" pitchFamily="34" charset="-122"/>
                <a:ea typeface="PingFang SC" panose="020B0400000000000000" pitchFamily="34" charset="-122"/>
              </a:rPr>
              <a:t>to help paint bad </a:t>
            </a:r>
            <a:r>
              <a:rPr lang="en-US" sz="1400" b="0"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feedbacks</a:t>
            </a:r>
            <a:r>
              <a:rPr lang="en-US" altLang="zh-CN" b="0" i="0" u="none" strike="noStrike" dirty="0">
                <a:solidFill>
                  <a:srgbClr val="191919"/>
                </a:solidFill>
                <a:effectLst/>
                <a:latin typeface="PingFang SC" panose="020B0400000000000000" pitchFamily="34" charset="-122"/>
                <a:ea typeface="PingFang SC" panose="020B0400000000000000" pitchFamily="34" charset="-122"/>
              </a:rPr>
              <a:t> for website for profit</a:t>
            </a:r>
            <a:r>
              <a:rPr lang="en-CN" dirty="0"/>
              <a:t>.</a:t>
            </a:r>
          </a:p>
          <a:p>
            <a:r>
              <a:rPr lang="en-CN" dirty="0"/>
              <a:t>Yeah</a:t>
            </a:r>
            <a:r>
              <a:rPr lang="en-US" altLang="zh-CN" dirty="0"/>
              <a:t>, It sounds crazy, but if you can pinpoint the underlying vulnerability, anything is possible!</a:t>
            </a:r>
            <a:endParaRPr lang="en-CN" dirty="0"/>
          </a:p>
        </p:txBody>
      </p:sp>
      <p:sp>
        <p:nvSpPr>
          <p:cNvPr id="4" name="Slide Number Placeholder 3"/>
          <p:cNvSpPr>
            <a:spLocks noGrp="1"/>
          </p:cNvSpPr>
          <p:nvPr>
            <p:ph type="sldNum" sz="quarter" idx="5"/>
          </p:nvPr>
        </p:nvSpPr>
        <p:spPr/>
        <p:txBody>
          <a:bodyPr/>
          <a:lstStyle/>
          <a:p>
            <a:fld id="{D256E95E-57AA-4526-AA4C-3002F47FB13B}" type="slidenum">
              <a:rPr lang="en-US" smtClean="0"/>
              <a:t>2</a:t>
            </a:fld>
            <a:endParaRPr lang="en-US"/>
          </a:p>
        </p:txBody>
      </p:sp>
    </p:spTree>
    <p:extLst>
      <p:ext uri="{BB962C8B-B14F-4D97-AF65-F5344CB8AC3E}">
        <p14:creationId xmlns:p14="http://schemas.microsoft.com/office/powerpoint/2010/main" val="746254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was said that only .md and .pdf are allowed, but even after</a:t>
            </a:r>
            <a:r>
              <a:rPr lang="zh-CN" altLang="en-US" dirty="0"/>
              <a:t> </a:t>
            </a:r>
            <a:r>
              <a:rPr lang="en-US" altLang="zh-CN" dirty="0"/>
              <a:t>adding</a:t>
            </a:r>
            <a:r>
              <a:rPr lang="zh-CN" altLang="en-US" dirty="0"/>
              <a:t> </a:t>
            </a:r>
            <a:r>
              <a:rPr lang="en-US" altLang="zh-CN" dirty="0"/>
              <a:t>.md,</a:t>
            </a:r>
            <a:r>
              <a:rPr lang="zh-CN" altLang="en-US" dirty="0"/>
              <a:t> </a:t>
            </a:r>
            <a:r>
              <a:rPr lang="en-US" altLang="zh-CN" dirty="0"/>
              <a:t>we do not have the permission to access the file directly, but we can </a:t>
            </a:r>
            <a:r>
              <a:rPr lang="en-US" altLang="zh-CN" b="1" dirty="0"/>
              <a:t>bypass the permission check by inserting an empty byte </a:t>
            </a:r>
            <a:r>
              <a:rPr lang="en-US" altLang="zh-CN" dirty="0"/>
              <a:t>to obtain the md file, which is called </a:t>
            </a:r>
            <a:r>
              <a:rPr lang="en-US" altLang="zh-CN" b="1" dirty="0"/>
              <a:t>Poison Null Type Attack</a:t>
            </a:r>
            <a:r>
              <a:rPr lang="en-US" altLang="zh-CN" dirty="0"/>
              <a:t>. And we found that there are some coupons for 2013 in the file file </a:t>
            </a:r>
            <a:r>
              <a:rPr lang="en-US" altLang="zh-CN" dirty="0">
                <a:latin typeface="Palatino Linotype" panose="02040502050505030304" pitchFamily="18" charset="0"/>
                <a:cs typeface="Times New Roman" panose="02020603050405020304" pitchFamily="18" charset="0"/>
              </a:rPr>
              <a:t>coupons_2013.md.bak!</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20</a:t>
            </a:fld>
            <a:endParaRPr lang="en-US" dirty="0"/>
          </a:p>
        </p:txBody>
      </p:sp>
    </p:spTree>
    <p:extLst>
      <p:ext uri="{BB962C8B-B14F-4D97-AF65-F5344CB8AC3E}">
        <p14:creationId xmlns:p14="http://schemas.microsoft.com/office/powerpoint/2010/main" val="431034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going through all the files in ftp, finally, in </a:t>
            </a:r>
            <a:r>
              <a:rPr lang="en-US" altLang="zh-CN" dirty="0" err="1"/>
              <a:t>package.json.bak</a:t>
            </a:r>
            <a:r>
              <a:rPr lang="en-US" altLang="zh-CN" dirty="0"/>
              <a:t>, we found that the encryption algorithm is z85! z85 is a simple </a:t>
            </a:r>
            <a:r>
              <a:rPr lang="en-US" altLang="zh-CN" b="1" dirty="0"/>
              <a:t>bidirectional</a:t>
            </a:r>
            <a:r>
              <a:rPr lang="en-US" altLang="zh-CN" dirty="0"/>
              <a:t> /ˌ</a:t>
            </a:r>
            <a:r>
              <a:rPr lang="en-US" altLang="zh-CN" dirty="0" err="1"/>
              <a:t>baɪdəˈrekʃənl</a:t>
            </a:r>
            <a:r>
              <a:rPr lang="en-US" altLang="zh-CN" dirty="0"/>
              <a:t>/ </a:t>
            </a:r>
            <a:r>
              <a:rPr lang="en-US" altLang="zh-CN" b="1" dirty="0"/>
              <a:t>reversible</a:t>
            </a:r>
            <a:r>
              <a:rPr lang="en-US" altLang="zh-CN" dirty="0"/>
              <a:t> </a:t>
            </a:r>
            <a:r>
              <a:rPr lang="en-US" altLang="zh-CN" b="1" dirty="0"/>
              <a:t>mapping</a:t>
            </a:r>
            <a:r>
              <a:rPr lang="en-US" altLang="zh-CN" dirty="0"/>
              <a:t> algorithm, which means we can get the </a:t>
            </a:r>
            <a:r>
              <a:rPr lang="en-US" altLang="zh-CN" b="1" dirty="0"/>
              <a:t>plaintext of the coupon </a:t>
            </a:r>
            <a:r>
              <a:rPr lang="en-US" altLang="zh-CN" dirty="0"/>
              <a:t>easily!</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21</a:t>
            </a:fld>
            <a:endParaRPr lang="en-US" dirty="0"/>
          </a:p>
        </p:txBody>
      </p:sp>
    </p:spTree>
    <p:extLst>
      <p:ext uri="{BB962C8B-B14F-4D97-AF65-F5344CB8AC3E}">
        <p14:creationId xmlns:p14="http://schemas.microsoft.com/office/powerpoint/2010/main" val="3563292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after decrypting all the coupons, we know that the format is </a:t>
            </a:r>
            <a:r>
              <a:rPr lang="en-US" altLang="zh-CN" b="1" dirty="0"/>
              <a:t>Month Year -Discount</a:t>
            </a:r>
            <a:r>
              <a:rPr lang="en-US" altLang="zh-CN" dirty="0"/>
              <a:t>! After inputting JAN25-99, we can get the coupon we want!</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22</a:t>
            </a:fld>
            <a:endParaRPr lang="en-US" dirty="0"/>
          </a:p>
        </p:txBody>
      </p:sp>
    </p:spTree>
    <p:extLst>
      <p:ext uri="{BB962C8B-B14F-4D97-AF65-F5344CB8AC3E}">
        <p14:creationId xmlns:p14="http://schemas.microsoft.com/office/powerpoint/2010/main" val="3979120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after inputting the coupon, we achieved 99% discount successfully ! From now on, We can </a:t>
            </a:r>
            <a:r>
              <a:rPr lang="en-US" altLang="zh-CN" b="1" dirty="0"/>
              <a:t>purchase any item at any discount</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23</a:t>
            </a:fld>
            <a:endParaRPr lang="en-US" dirty="0"/>
          </a:p>
        </p:txBody>
      </p:sp>
    </p:spTree>
    <p:extLst>
      <p:ext uri="{BB962C8B-B14F-4D97-AF65-F5344CB8AC3E}">
        <p14:creationId xmlns:p14="http://schemas.microsoft.com/office/powerpoint/2010/main" val="1298246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last question is </a:t>
            </a:r>
            <a:r>
              <a:rPr lang="en-US" altLang="zh-CN" b="1" dirty="0"/>
              <a:t>how to make the mitigation for this BUG</a:t>
            </a:r>
            <a:r>
              <a:rPr lang="en-US" altLang="zh-CN" dirty="0"/>
              <a:t>? Looking back at the process of hacking the system, there are three vulnerabilities that urgently need to be fixed. </a:t>
            </a:r>
          </a:p>
          <a:p>
            <a:pPr marL="285750" indent="-285750">
              <a:buFont typeface="Wingdings" panose="05000000000000000000" pitchFamily="2" charset="2"/>
              <a:buChar char="n"/>
            </a:pPr>
            <a:r>
              <a:rPr lang="en-US" altLang="zh-CN" dirty="0"/>
              <a:t>Properly identify </a:t>
            </a:r>
            <a:r>
              <a:rPr lang="en-US" altLang="zh-CN" b="1" dirty="0"/>
              <a:t>null fields </a:t>
            </a:r>
            <a:r>
              <a:rPr lang="en-US" altLang="zh-CN" dirty="0"/>
              <a:t>to deal with the Poison Null Type Attack</a:t>
            </a:r>
          </a:p>
          <a:p>
            <a:pPr marL="285750" indent="-285750">
              <a:buFont typeface="Wingdings" panose="05000000000000000000" pitchFamily="2" charset="2"/>
              <a:buChar char="n"/>
            </a:pPr>
            <a:r>
              <a:rPr lang="en-US" altLang="zh-CN" dirty="0"/>
              <a:t>Use </a:t>
            </a:r>
            <a:r>
              <a:rPr lang="en-US" altLang="zh-CN" b="1" dirty="0"/>
              <a:t>Hash + Salt </a:t>
            </a:r>
            <a:r>
              <a:rPr lang="en-US" altLang="zh-CN" dirty="0"/>
              <a:t>instead of z85 to deal with </a:t>
            </a:r>
            <a:r>
              <a:rPr lang="en-US" altLang="zh-CN" b="1" dirty="0"/>
              <a:t>reverse engineering</a:t>
            </a:r>
          </a:p>
          <a:p>
            <a:pPr marL="285750" indent="-285750">
              <a:buFont typeface="Wingdings" panose="05000000000000000000" pitchFamily="2" charset="2"/>
              <a:buChar char="n"/>
            </a:pPr>
            <a:r>
              <a:rPr lang="en-US" altLang="zh-CN" dirty="0"/>
              <a:t>Check the </a:t>
            </a:r>
            <a:r>
              <a:rPr lang="en-US" altLang="zh-CN" b="1" dirty="0"/>
              <a:t>validity</a:t>
            </a:r>
            <a:r>
              <a:rPr lang="en-US" altLang="zh-CN" dirty="0"/>
              <a:t> of the </a:t>
            </a:r>
            <a:r>
              <a:rPr lang="en-US" altLang="zh-CN" b="1" dirty="0"/>
              <a:t>coupon</a:t>
            </a:r>
            <a:r>
              <a:rPr lang="en-US" altLang="zh-CN" dirty="0"/>
              <a:t> on the </a:t>
            </a:r>
            <a:r>
              <a:rPr lang="en-US" altLang="zh-CN" b="1" dirty="0"/>
              <a:t>server</a:t>
            </a:r>
            <a:r>
              <a:rPr lang="en-US" altLang="zh-CN" dirty="0"/>
              <a:t>, not locally</a:t>
            </a:r>
          </a:p>
          <a:p>
            <a:r>
              <a:rPr lang="en-US" altLang="zh-CN" dirty="0"/>
              <a:t>So as a kind hacker, I’d like to remind you that be careful with your </a:t>
            </a:r>
            <a:r>
              <a:rPr lang="en-US" altLang="zh-CN" b="1" dirty="0"/>
              <a:t>file system </a:t>
            </a:r>
            <a:r>
              <a:rPr lang="en-US" altLang="zh-CN" dirty="0"/>
              <a:t>and your </a:t>
            </a:r>
            <a:r>
              <a:rPr lang="en-US" altLang="zh-CN" b="1" dirty="0"/>
              <a:t>coupons</a:t>
            </a:r>
            <a:r>
              <a:rPr lang="en-US" altLang="zh-CN" dirty="0"/>
              <a:t>! Once leaked, the </a:t>
            </a:r>
            <a:r>
              <a:rPr lang="en-US" altLang="zh-CN" b="1" dirty="0"/>
              <a:t>losses will be enormous</a:t>
            </a:r>
            <a:r>
              <a:rPr lang="en-US" altLang="zh-CN" dirty="0"/>
              <a:t>!</a:t>
            </a:r>
          </a:p>
        </p:txBody>
      </p:sp>
      <p:sp>
        <p:nvSpPr>
          <p:cNvPr id="4" name="灯片编号占位符 3"/>
          <p:cNvSpPr>
            <a:spLocks noGrp="1"/>
          </p:cNvSpPr>
          <p:nvPr>
            <p:ph type="sldNum" sz="quarter" idx="5"/>
          </p:nvPr>
        </p:nvSpPr>
        <p:spPr/>
        <p:txBody>
          <a:bodyPr/>
          <a:lstStyle/>
          <a:p>
            <a:fld id="{D256E95E-57AA-4526-AA4C-3002F47FB13B}" type="slidenum">
              <a:rPr lang="en-US" smtClean="0"/>
              <a:pPr/>
              <a:t>24</a:t>
            </a:fld>
            <a:endParaRPr lang="en-US" dirty="0"/>
          </a:p>
        </p:txBody>
      </p:sp>
    </p:spTree>
    <p:extLst>
      <p:ext uri="{BB962C8B-B14F-4D97-AF65-F5344CB8AC3E}">
        <p14:creationId xmlns:p14="http://schemas.microsoft.com/office/powerpoint/2010/main" val="1919292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27</a:t>
            </a:fld>
            <a:endParaRPr lang="en-US"/>
          </a:p>
        </p:txBody>
      </p:sp>
    </p:spTree>
    <p:extLst>
      <p:ext uri="{BB962C8B-B14F-4D97-AF65-F5344CB8AC3E}">
        <p14:creationId xmlns:p14="http://schemas.microsoft.com/office/powerpoint/2010/main" val="2578602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cs typeface="Arial" panose="020B0604020202020204" pitchFamily="34" charset="0"/>
              </a:rPr>
              <a:t>至少我有一点点技术，我在网上了解到对于</a:t>
            </a:r>
            <a:r>
              <a:rPr lang="en-US" altLang="zh-CN" sz="1200" dirty="0">
                <a:latin typeface="Arial" panose="020B0604020202020204" pitchFamily="34" charset="0"/>
                <a:cs typeface="Arial" panose="020B0604020202020204" pitchFamily="34" charset="0"/>
              </a:rPr>
              <a:t>Juice Shop</a:t>
            </a:r>
            <a:r>
              <a:rPr lang="zh-CN" altLang="en-US" sz="1200" dirty="0">
                <a:latin typeface="Arial" panose="020B0604020202020204" pitchFamily="34" charset="0"/>
                <a:cs typeface="Arial" panose="020B0604020202020204" pitchFamily="34" charset="0"/>
              </a:rPr>
              <a:t>，可以截取到网站发送的</a:t>
            </a:r>
            <a:r>
              <a:rPr lang="en-US" altLang="zh-CN" sz="1200" dirty="0">
                <a:latin typeface="Arial" panose="020B0604020202020204" pitchFamily="34" charset="0"/>
                <a:cs typeface="Arial" panose="020B0604020202020204" pitchFamily="34" charset="0"/>
              </a:rPr>
              <a:t>request</a:t>
            </a:r>
            <a:r>
              <a:rPr lang="zh-CN" altLang="en-US" sz="1200" dirty="0">
                <a:latin typeface="Arial" panose="020B0604020202020204" pitchFamily="34" charset="0"/>
                <a:cs typeface="Arial" panose="020B0604020202020204" pitchFamily="34" charset="0"/>
              </a:rPr>
              <a:t>，只需要改变</a:t>
            </a:r>
            <a:r>
              <a:rPr lang="en-US" altLang="zh-CN" sz="1200" dirty="0">
                <a:latin typeface="Arial" panose="020B0604020202020204" pitchFamily="34" charset="0"/>
                <a:cs typeface="Arial" panose="020B0604020202020204" pitchFamily="34" charset="0"/>
              </a:rPr>
              <a:t>comment</a:t>
            </a:r>
            <a:r>
              <a:rPr lang="zh-CN" altLang="en-US" sz="1200" dirty="0">
                <a:latin typeface="Arial" panose="020B0604020202020204" pitchFamily="34" charset="0"/>
                <a:cs typeface="Arial" panose="020B0604020202020204" pitchFamily="34" charset="0"/>
              </a:rPr>
              <a:t>，发现原来可以重复提交！可惜官方已经修复了这个</a:t>
            </a:r>
            <a:r>
              <a:rPr lang="en-US" altLang="zh-CN" sz="1200" dirty="0">
                <a:latin typeface="Arial" panose="020B0604020202020204" pitchFamily="34" charset="0"/>
                <a:cs typeface="Arial" panose="020B0604020202020204" pitchFamily="34" charset="0"/>
              </a:rPr>
              <a:t>bug</a:t>
            </a:r>
            <a:r>
              <a:rPr lang="zh-CN" altLang="en-US" sz="1200" dirty="0">
                <a:latin typeface="Arial" panose="020B0604020202020204" pitchFamily="34" charset="0"/>
                <a:cs typeface="Arial" panose="020B0604020202020204" pitchFamily="34" charset="0"/>
              </a:rPr>
              <a:t>，我需要尝试新的方法</a:t>
            </a:r>
            <a:endParaRPr lang="en-US" altLang="zh-CN" sz="1200" dirty="0">
              <a:latin typeface="Arial" panose="020B0604020202020204" pitchFamily="34" charset="0"/>
              <a:cs typeface="Arial" panose="020B0604020202020204" pitchFamily="34" charset="0"/>
            </a:endParaRPr>
          </a:p>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dirty="0"/>
              <a:t>At least I have a little bit of skill, I learned online that for Juice Shop, it is possible to intercept the request sent by the site and just change the COMMENT, and found out that it turns out to be possible to duplicate the submission! Unfortunately the bug has been officially fixed and I need to try a new method</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28</a:t>
            </a:fld>
            <a:endParaRPr lang="en-US"/>
          </a:p>
        </p:txBody>
      </p:sp>
    </p:spTree>
    <p:extLst>
      <p:ext uri="{BB962C8B-B14F-4D97-AF65-F5344CB8AC3E}">
        <p14:creationId xmlns:p14="http://schemas.microsoft.com/office/powerpoint/2010/main" val="874740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en-US" altLang="zh-CN" sz="1200" dirty="0">
                <a:latin typeface="Arial" panose="020B0604020202020204" pitchFamily="34" charset="0"/>
                <a:cs typeface="Arial" panose="020B0604020202020204" pitchFamily="34" charset="0"/>
              </a:rPr>
              <a:t>Discovered that the verification here is presented using textual information, while the webpage is directly presented using CAPTCHA</a:t>
            </a:r>
            <a:endParaRPr lang="zh-CN" altLang="en-US" sz="1200" dirty="0">
              <a:latin typeface="Arial" panose="020B0604020202020204" pitchFamily="34" charset="0"/>
              <a:cs typeface="Arial" panose="020B0604020202020204" pitchFamily="34" charset="0"/>
            </a:endParaRPr>
          </a:p>
          <a:p>
            <a:r>
              <a:rPr lang="en-US" altLang="zh-CN" dirty="0"/>
              <a:t>In other words, we can read the CAPTCHA, write a script using Python, and just compute the expression corresponding to the string by directly calculating the</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29</a:t>
            </a:fld>
            <a:endParaRPr lang="en-US"/>
          </a:p>
        </p:txBody>
      </p:sp>
    </p:spTree>
    <p:extLst>
      <p:ext uri="{BB962C8B-B14F-4D97-AF65-F5344CB8AC3E}">
        <p14:creationId xmlns:p14="http://schemas.microsoft.com/office/powerpoint/2010/main" val="1691558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You can see that the program reads the formula and calculates the result at the same time, and then finally hands over this evaluation, so that you can automatically brush the comments</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30</a:t>
            </a:fld>
            <a:endParaRPr lang="en-US"/>
          </a:p>
        </p:txBody>
      </p:sp>
    </p:spTree>
    <p:extLst>
      <p:ext uri="{BB962C8B-B14F-4D97-AF65-F5344CB8AC3E}">
        <p14:creationId xmlns:p14="http://schemas.microsoft.com/office/powerpoint/2010/main" val="3154093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Juice Shop officials they noticed me and knew that I was swiping malicious reviews and how I was doing automated review swiping</a:t>
            </a:r>
          </a:p>
          <a:p>
            <a:r>
              <a:rPr lang="en-US" altLang="zh-CN" dirty="0"/>
              <a:t>They tried to fix the bug: switched the validation method, using images instead of direct text</a:t>
            </a:r>
          </a:p>
          <a:p>
            <a:endParaRPr lang="en-US" altLang="zh-CN" dirty="0"/>
          </a:p>
          <a:p>
            <a:r>
              <a:rPr lang="en-US" altLang="zh-CN" dirty="0"/>
              <a:t>Is that the end?</a:t>
            </a:r>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31</a:t>
            </a:fld>
            <a:endParaRPr lang="en-US"/>
          </a:p>
        </p:txBody>
      </p:sp>
    </p:spTree>
    <p:extLst>
      <p:ext uri="{BB962C8B-B14F-4D97-AF65-F5344CB8AC3E}">
        <p14:creationId xmlns:p14="http://schemas.microsoft.com/office/powerpoint/2010/main" val="1013565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Guess what, we really find a </a:t>
            </a:r>
            <a:r>
              <a:rPr lang="en-US" dirty="0"/>
              <a:t>vulnerable Shopping Website</a:t>
            </a:r>
            <a:r>
              <a:rPr lang="en-CN" dirty="0"/>
              <a:t> full of bugs. It is called Juice Shop.</a:t>
            </a:r>
          </a:p>
          <a:p>
            <a:r>
              <a:rPr lang="en-CN" dirty="0"/>
              <a:t>This is the main page of </a:t>
            </a:r>
            <a:r>
              <a:rPr lang="en-US" dirty="0"/>
              <a:t>the Juice</a:t>
            </a:r>
            <a:r>
              <a:rPr lang="en-CN" dirty="0"/>
              <a:t> </a:t>
            </a:r>
            <a:r>
              <a:rPr lang="en-US" dirty="0"/>
              <a:t>Shop</a:t>
            </a:r>
            <a:r>
              <a:rPr lang="en-CN" dirty="0"/>
              <a:t> website. Just like the other normal website, you can sign up </a:t>
            </a:r>
            <a:r>
              <a:rPr lang="en-US" dirty="0"/>
              <a:t>for an</a:t>
            </a:r>
            <a:r>
              <a:rPr lang="en-CN" dirty="0"/>
              <a:t> account, </a:t>
            </a:r>
            <a:r>
              <a:rPr lang="en-US" dirty="0"/>
              <a:t>and log in</a:t>
            </a:r>
            <a:r>
              <a:rPr lang="en-CN" dirty="0"/>
              <a:t>.</a:t>
            </a:r>
          </a:p>
          <a:p>
            <a:r>
              <a:rPr lang="en-CN" dirty="0"/>
              <a:t>You can also add items such as juice to the basket and choose a coupon to buy.</a:t>
            </a:r>
          </a:p>
          <a:p>
            <a:r>
              <a:rPr lang="en-CN" dirty="0"/>
              <a:t>If you feel dispointed to the website, you can also give some feedback, but you need do the right CAPTCHA.</a:t>
            </a:r>
          </a:p>
          <a:p>
            <a:r>
              <a:rPr lang="en-CN" dirty="0"/>
              <a:t>So real, isn’t it.?</a:t>
            </a:r>
          </a:p>
        </p:txBody>
      </p:sp>
      <p:sp>
        <p:nvSpPr>
          <p:cNvPr id="4" name="Slide Number Placeholder 3"/>
          <p:cNvSpPr>
            <a:spLocks noGrp="1"/>
          </p:cNvSpPr>
          <p:nvPr>
            <p:ph type="sldNum" sz="quarter" idx="5"/>
          </p:nvPr>
        </p:nvSpPr>
        <p:spPr/>
        <p:txBody>
          <a:bodyPr/>
          <a:lstStyle/>
          <a:p>
            <a:fld id="{D256E95E-57AA-4526-AA4C-3002F47FB13B}" type="slidenum">
              <a:rPr lang="en-US" smtClean="0"/>
              <a:t>3</a:t>
            </a:fld>
            <a:endParaRPr lang="en-US"/>
          </a:p>
        </p:txBody>
      </p:sp>
    </p:spTree>
    <p:extLst>
      <p:ext uri="{BB962C8B-B14F-4D97-AF65-F5344CB8AC3E}">
        <p14:creationId xmlns:p14="http://schemas.microsoft.com/office/powerpoint/2010/main" val="631952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换句话说无论你使用何种的输入验证，我都可以在这个前端的表单中找到你的答案</a:t>
            </a:r>
          </a:p>
        </p:txBody>
      </p:sp>
      <p:sp>
        <p:nvSpPr>
          <p:cNvPr id="4" name="灯片编号占位符 3"/>
          <p:cNvSpPr>
            <a:spLocks noGrp="1"/>
          </p:cNvSpPr>
          <p:nvPr>
            <p:ph type="sldNum" sz="quarter" idx="5"/>
          </p:nvPr>
        </p:nvSpPr>
        <p:spPr/>
        <p:txBody>
          <a:bodyPr/>
          <a:lstStyle/>
          <a:p>
            <a:fld id="{D256E95E-57AA-4526-AA4C-3002F47FB13B}" type="slidenum">
              <a:rPr lang="en-US" smtClean="0"/>
              <a:t>32</a:t>
            </a:fld>
            <a:endParaRPr lang="en-US"/>
          </a:p>
        </p:txBody>
      </p:sp>
    </p:spTree>
    <p:extLst>
      <p:ext uri="{BB962C8B-B14F-4D97-AF65-F5344CB8AC3E}">
        <p14:creationId xmlns:p14="http://schemas.microsoft.com/office/powerpoint/2010/main" val="1083913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简单易实现</a:t>
            </a:r>
          </a:p>
          <a:p>
            <a:pPr>
              <a:buFont typeface="Arial" panose="020B0604020202020204" pitchFamily="34" charset="0"/>
              <a:buChar char="•"/>
            </a:pPr>
            <a:r>
              <a:rPr lang="zh-CN" altLang="en-US" b="1" dirty="0"/>
              <a:t>开发成本低</a:t>
            </a:r>
            <a:r>
              <a:rPr lang="zh-CN" altLang="en-US" dirty="0"/>
              <a:t>：图片验证码实现简单，只需生成一张包含干扰的图片并验证输入即可。对小型开发团队或资源有限的项目，这是一种容易实现的解决方案。</a:t>
            </a:r>
          </a:p>
          <a:p>
            <a:pPr>
              <a:buFont typeface="Arial" panose="020B0604020202020204" pitchFamily="34" charset="0"/>
              <a:buChar char="•"/>
            </a:pPr>
            <a:r>
              <a:rPr lang="zh-CN" altLang="en-US" b="1" dirty="0"/>
              <a:t>无需外部服务</a:t>
            </a:r>
            <a:r>
              <a:rPr lang="zh-CN" altLang="en-US" dirty="0"/>
              <a:t>：人机验证（如 </a:t>
            </a:r>
            <a:r>
              <a:rPr lang="en-US" altLang="zh-CN" dirty="0"/>
              <a:t>Google reCAPTCHA</a:t>
            </a:r>
            <a:r>
              <a:rPr lang="zh-CN" altLang="en-US" dirty="0"/>
              <a:t>）需要依赖外部 </a:t>
            </a:r>
            <a:r>
              <a:rPr lang="en-US" altLang="zh-CN" dirty="0"/>
              <a:t>API </a:t>
            </a:r>
            <a:r>
              <a:rPr lang="zh-CN" altLang="en-US" dirty="0"/>
              <a:t>服务，可能引入隐私、费用或网络连接问题。而图片验证码可以完全自给自足。</a:t>
            </a:r>
          </a:p>
          <a:p>
            <a:endParaRPr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33</a:t>
            </a:fld>
            <a:endParaRPr lang="en-US"/>
          </a:p>
        </p:txBody>
      </p:sp>
    </p:spTree>
    <p:extLst>
      <p:ext uri="{BB962C8B-B14F-4D97-AF65-F5344CB8AC3E}">
        <p14:creationId xmlns:p14="http://schemas.microsoft.com/office/powerpoint/2010/main" val="1490727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 The attack chain begins with a simple authentication bypass using the payload `</a:t>
            </a:r>
            <a:r>
              <a:rPr lang="en-US" altLang="zh-CN" sz="1800" dirty="0" err="1">
                <a:effectLst/>
                <a:latin typeface="Times New Roman" panose="02020603050405020304" pitchFamily="18" charset="0"/>
                <a:ea typeface="DengXian" panose="02010600030101010101" pitchFamily="2" charset="-122"/>
              </a:rPr>
              <a:t>jim@juice-sh.op</a:t>
            </a:r>
            <a:r>
              <a:rPr lang="en-US" altLang="zh-CN" sz="1800" dirty="0">
                <a:effectLst/>
                <a:latin typeface="Times New Roman" panose="02020603050405020304" pitchFamily="18" charset="0"/>
                <a:ea typeface="DengXian" panose="02010600030101010101" pitchFamily="2" charset="-122"/>
              </a:rPr>
              <a:t>'--` and to find the entry. The vulnerability allows attackers to execute UNION-based SQL queries, enabling the extraction of sensitive user credentials from the database.</a:t>
            </a:r>
            <a:r>
              <a:rPr lang="zh-CN" altLang="zh-CN" dirty="0">
                <a:effectLst/>
              </a:rPr>
              <a:t> </a:t>
            </a:r>
            <a:r>
              <a:rPr lang="en-US" altLang="zh-CN" sz="1800" dirty="0">
                <a:effectLst/>
                <a:latin typeface="Times New Roman" panose="02020603050405020304" pitchFamily="18" charset="0"/>
                <a:ea typeface="DengXian" panose="02010600030101010101" pitchFamily="2" charset="-122"/>
              </a:rPr>
              <a:t>A Rainbow Table attack is a cryptographic attack that uses precomputed password hashes to crack password more efficiently than brute force methods.</a:t>
            </a:r>
            <a:r>
              <a:rPr lang="zh-CN" altLang="zh-CN" dirty="0">
                <a:effectLst/>
              </a:rPr>
              <a:t> </a:t>
            </a:r>
            <a:endParaRPr lang="en-US" altLang="zh-CN" dirty="0">
              <a:effectLst/>
            </a:endParaRPr>
          </a:p>
          <a:p>
            <a:endParaRPr lang="en-US" altLang="zh-CN" sz="1800" dirty="0">
              <a:effectLst/>
              <a:latin typeface="Times New Roman" panose="02020603050405020304" pitchFamily="18" charset="0"/>
              <a:ea typeface="DengXian" panose="02010600030101010101" pitchFamily="2" charset="-122"/>
            </a:endParaRPr>
          </a:p>
          <a:p>
            <a:r>
              <a:rPr lang="en-US" altLang="zh-CN" sz="1800" dirty="0">
                <a:effectLst/>
                <a:latin typeface="Times New Roman" panose="02020603050405020304" pitchFamily="18" charset="0"/>
                <a:ea typeface="DengXian" panose="02010600030101010101" pitchFamily="2" charset="-122"/>
              </a:rPr>
              <a:t>SQL injection vulnerability reveals several significant data breaches in recent years, it ranks first in the web application critical vulnerabilities worldwide in 2023. </a:t>
            </a:r>
          </a:p>
          <a:p>
            <a:pPr marL="0" marR="0" lvl="0" indent="0" algn="l" defTabSz="957925" rtl="0" eaLnBrk="1" fontAlgn="auto" latinLnBrk="0" hangingPunct="1">
              <a:lnSpc>
                <a:spcPct val="100000"/>
              </a:lnSpc>
              <a:spcBef>
                <a:spcPts val="0"/>
              </a:spcBef>
              <a:spcAft>
                <a:spcPts val="0"/>
              </a:spcAft>
              <a:buClrTx/>
              <a:buSzTx/>
              <a:buFontTx/>
              <a:buNone/>
              <a:tabLst/>
              <a:defRPr/>
            </a:pPr>
            <a:r>
              <a:rPr lang="en-US" altLang="zh-CN" sz="1800" dirty="0">
                <a:effectLst/>
                <a:latin typeface="Times New Roman" panose="02020603050405020304" pitchFamily="18" charset="0"/>
                <a:ea typeface="DengXian" panose="02010600030101010101" pitchFamily="2" charset="-122"/>
              </a:rPr>
              <a:t> the 2012 LinkedIn, resulting in the exposure of 6.5 million password hashes, demonstrates the cascading effects of SQL injection vulnerabilities when combined with inadequate password storage practices. </a:t>
            </a:r>
            <a:r>
              <a:rPr lang="en-US" altLang="zh-CN" sz="1800" dirty="0">
                <a:effectLst/>
                <a:latin typeface="Times New Roman" panose="02020603050405020304" pitchFamily="18" charset="0"/>
                <a:ea typeface="DengXian" panose="02010600030101010101" pitchFamily="2" charset="-122"/>
                <a:cs typeface="Times New Roman" panose="02020603050405020304" pitchFamily="18" charset="0"/>
              </a:rPr>
              <a:t>A recent study by Positive Technologies found that 82% of web applications remain vulnerable to SQL injection attacks at some level. This statistic becomes more alarming when considering that 97% of these vulnerabilities could be exploited without authentication.</a:t>
            </a:r>
            <a:endParaRPr lang="zh-CN"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altLang="zh-CN" dirty="0">
              <a:effectLst/>
            </a:endParaRPr>
          </a:p>
          <a:p>
            <a:endParaRPr kumimoji="1" lang="en-US" altLang="zh-CN" dirty="0">
              <a:effectLst/>
            </a:endParaRPr>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34</a:t>
            </a:fld>
            <a:endParaRPr lang="en-US"/>
          </a:p>
        </p:txBody>
      </p:sp>
    </p:spTree>
    <p:extLst>
      <p:ext uri="{BB962C8B-B14F-4D97-AF65-F5344CB8AC3E}">
        <p14:creationId xmlns:p14="http://schemas.microsoft.com/office/powerpoint/2010/main" val="3522332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Vulnerability, </a:t>
            </a:r>
          </a:p>
          <a:p>
            <a:r>
              <a:rPr lang="en-US" altLang="zh-CN" sz="1800" dirty="0">
                <a:effectLst/>
                <a:latin typeface="Times New Roman" panose="02020603050405020304" pitchFamily="18" charset="0"/>
                <a:ea typeface="DengXian" panose="02010600030101010101" pitchFamily="2" charset="-122"/>
              </a:rPr>
              <a:t>As eCommerce rapidly expands,</a:t>
            </a:r>
            <a:r>
              <a:rPr lang="zh-CN" altLang="zh-CN" dirty="0">
                <a:effectLst/>
              </a:rPr>
              <a:t> </a:t>
            </a:r>
            <a:r>
              <a:rPr lang="en-US" altLang="zh-CN" sz="1800" dirty="0">
                <a:effectLst/>
                <a:latin typeface="Times New Roman" panose="02020603050405020304" pitchFamily="18" charset="0"/>
                <a:ea typeface="DengXian" panose="02010600030101010101" pitchFamily="2" charset="-122"/>
              </a:rPr>
              <a:t>Coupon Code Forgery vulnerability</a:t>
            </a:r>
            <a:r>
              <a:rPr lang="zh-CN" altLang="zh-CN" dirty="0">
                <a:effectLst/>
              </a:rPr>
              <a:t> </a:t>
            </a:r>
            <a:r>
              <a:rPr lang="en-US" altLang="zh-CN" dirty="0">
                <a:effectLst/>
              </a:rPr>
              <a:t>attracts hackers’ attention and causes huge economic damage.</a:t>
            </a:r>
            <a:r>
              <a:rPr lang="en-US" altLang="zh-CN" sz="1800" dirty="0">
                <a:effectLst/>
                <a:latin typeface="Times New Roman" panose="02020603050405020304" pitchFamily="18" charset="0"/>
                <a:ea typeface="DengXian" panose="02010600030101010101" pitchFamily="2" charset="-122"/>
              </a:rPr>
              <a:t> in 2016, Uber faced vulnerabilities in their promotional code system where researchers discovered patterns in their code generation algorithm, allowing potential manipulation of discount values. These incidents share common characteristics with our simulated attack. Attackers generate coupons, selling them through underground markets. This creates a shadow economy that not only damages business revenue but also distorts market dynamics and erodes consumer trust.</a:t>
            </a:r>
            <a:r>
              <a:rPr lang="zh-CN" altLang="zh-CN" dirty="0">
                <a:effectLst/>
              </a:rPr>
              <a:t> </a:t>
            </a:r>
            <a:r>
              <a:rPr lang="zh-CN" altLang="en-US" dirty="0">
                <a:effectLst/>
              </a:rPr>
              <a:t> </a:t>
            </a:r>
            <a:r>
              <a:rPr lang="en-US" altLang="zh-CN" dirty="0">
                <a:effectLst/>
              </a:rPr>
              <a:t>Undertake</a:t>
            </a:r>
            <a:r>
              <a:rPr lang="zh-CN" altLang="en-US" dirty="0">
                <a:effectLst/>
              </a:rPr>
              <a:t> </a:t>
            </a:r>
            <a:r>
              <a:rPr lang="en-US" altLang="zh-CN" dirty="0">
                <a:effectLst/>
              </a:rPr>
              <a:t>the results and risks, </a:t>
            </a:r>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35</a:t>
            </a:fld>
            <a:endParaRPr lang="en-US"/>
          </a:p>
        </p:txBody>
      </p:sp>
    </p:spTree>
    <p:extLst>
      <p:ext uri="{BB962C8B-B14F-4D97-AF65-F5344CB8AC3E}">
        <p14:creationId xmlns:p14="http://schemas.microsoft.com/office/powerpoint/2010/main" val="4090360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CAPTCHA challenge is not dynamically tied to the specific instance of the challenge. Instead, it can be reused or "pinned" across multiple requests, bypassing the intended challenge-response mechanism.</a:t>
            </a:r>
          </a:p>
          <a:p>
            <a:endParaRPr lang="en-US" altLang="zh-CN" dirty="0"/>
          </a:p>
          <a:p>
            <a:r>
              <a:rPr lang="en-US" altLang="zh-CN" dirty="0"/>
              <a:t>CAPTCHA (Completely Automated Public Turing test to tell Computers and Humans Apart) serves as a security mechanism designed to distinguish human users from automated bots. Simulated CAPTCHA attacks demonstrate how CAPTCHA mechanisms can be bypassed, offering valuable insights into the vulnerabilities of these systems. It is significant since If such  attacks are executed in real scenarios, they can lead to severe consequences:</a:t>
            </a:r>
            <a:r>
              <a:rPr lang="zh-CN" altLang="en-US" dirty="0"/>
              <a:t> </a:t>
            </a:r>
            <a:endParaRPr lang="en-US" altLang="zh-CN" dirty="0"/>
          </a:p>
          <a:p>
            <a:r>
              <a:rPr kumimoji="1" lang="en-US" altLang="zh-CN" dirty="0"/>
              <a:t>Harass</a:t>
            </a:r>
            <a:r>
              <a:rPr kumimoji="1" lang="zh-CN" altLang="en-US" dirty="0"/>
              <a:t> </a:t>
            </a:r>
            <a:r>
              <a:rPr kumimoji="1" lang="en-US" altLang="zh-CN" dirty="0"/>
              <a:t>innocent</a:t>
            </a:r>
            <a:r>
              <a:rPr kumimoji="1" lang="zh-CN" altLang="en-US" dirty="0"/>
              <a:t> </a:t>
            </a:r>
            <a:r>
              <a:rPr kumimoji="1" lang="en-US" altLang="zh-CN" dirty="0" err="1"/>
              <a:t>uers</a:t>
            </a:r>
            <a:endParaRPr kumimoji="1" lang="en-US" altLang="zh-CN" dirty="0"/>
          </a:p>
          <a:p>
            <a:endParaRPr kumimoji="1" lang="en-US" altLang="zh-CN" dirty="0"/>
          </a:p>
          <a:p>
            <a:r>
              <a:rPr lang="en-US" altLang="zh-CN" dirty="0"/>
              <a:t>We implemented various attacks </a:t>
            </a:r>
            <a:r>
              <a:rPr lang="zh-CN" altLang="en-US" dirty="0"/>
              <a:t>，</a:t>
            </a:r>
            <a:r>
              <a:rPr lang="en-US" altLang="zh-CN" dirty="0"/>
              <a:t>Validated the vulnerabilities in a controlled, real-world environment.</a:t>
            </a:r>
            <a:r>
              <a:rPr lang="en-US" altLang="zh-CN" b="1" dirty="0"/>
              <a:t> </a:t>
            </a:r>
            <a:r>
              <a:rPr lang="en-US" altLang="zh-CN" dirty="0"/>
              <a:t>Explored countermeasures to prevent or mitigate these attacks.</a:t>
            </a:r>
          </a:p>
          <a:p>
            <a:r>
              <a:rPr lang="en-US" altLang="zh-CN" sz="1800" dirty="0">
                <a:effectLst/>
                <a:latin typeface="Times New Roman" panose="02020603050405020304" pitchFamily="18" charset="0"/>
                <a:ea typeface="DengXian" panose="02010600030101010101" pitchFamily="2" charset="-122"/>
              </a:rPr>
              <a:t>This project demonstrates the vital importance of secure coding practices and robust security controls in modern web applications. By understanding potential vulnerabilities, we're better equipped to design and implement secure systems that protect user data and maintain application integrity</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pPr/>
              <a:t>36</a:t>
            </a:fld>
            <a:endParaRPr lang="en-US"/>
          </a:p>
        </p:txBody>
      </p:sp>
    </p:spTree>
    <p:extLst>
      <p:ext uri="{BB962C8B-B14F-4D97-AF65-F5344CB8AC3E}">
        <p14:creationId xmlns:p14="http://schemas.microsoft.com/office/powerpoint/2010/main" val="363938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Based on that, we </a:t>
            </a:r>
            <a:r>
              <a:rPr lang="en-US" dirty="0"/>
              <a:t>came</a:t>
            </a:r>
            <a:r>
              <a:rPr lang="en-CN" dirty="0"/>
              <a:t> up with such a framework for our project.</a:t>
            </a:r>
          </a:p>
          <a:p>
            <a:r>
              <a:rPr lang="en-CN" dirty="0"/>
              <a:t>Just like </a:t>
            </a:r>
            <a:r>
              <a:rPr lang="en-US" dirty="0"/>
              <a:t>I</a:t>
            </a:r>
            <a:r>
              <a:rPr lang="en-CN" dirty="0"/>
              <a:t> said, we have 3 motivations, stea</a:t>
            </a:r>
            <a:r>
              <a:rPr lang="en-US" altLang="zh-CN" dirty="0"/>
              <a:t>l the account, fake coupons, and paint bad feedback.</a:t>
            </a:r>
          </a:p>
          <a:p>
            <a:r>
              <a:rPr lang="en-US" dirty="0"/>
              <a:t>So we </a:t>
            </a:r>
            <a:r>
              <a:rPr lang="en-US" altLang="zh-CN" dirty="0"/>
              <a:t>find 3 vulnerabilities: 1, 2, 3</a:t>
            </a:r>
          </a:p>
          <a:p>
            <a:r>
              <a:rPr lang="en-US" dirty="0"/>
              <a:t>And we focus on 3 questions: </a:t>
            </a:r>
          </a:p>
          <a:p>
            <a:pPr marL="285750" indent="-285750">
              <a:buFontTx/>
              <a:buChar char="-"/>
            </a:pPr>
            <a:r>
              <a:rPr lang="en-US" dirty="0"/>
              <a:t>Firstly: Why, why do these vulnerabilities exist? We want to find it based on the theoretical coding analysis</a:t>
            </a:r>
          </a:p>
          <a:p>
            <a:pPr marL="285750" indent="-285750">
              <a:buFontTx/>
              <a:buChar char="-"/>
            </a:pPr>
            <a:r>
              <a:rPr lang="en-US" dirty="0"/>
              <a:t>Secondly: What, what methods to crack it? We will show the detailed steps to crack it.</a:t>
            </a:r>
          </a:p>
          <a:p>
            <a:pPr marL="285750" indent="-285750">
              <a:buFontTx/>
              <a:buChar char="-"/>
            </a:pPr>
            <a:r>
              <a:rPr lang="en-US" dirty="0"/>
              <a:t>Thirdly: How, the final things we need to do is how, how we can fix it.</a:t>
            </a:r>
            <a:endParaRPr lang="en-CN" dirty="0"/>
          </a:p>
          <a:p>
            <a:r>
              <a:rPr lang="en-CN" dirty="0"/>
              <a:t>We will introduce them one by one, Let’s welcome Zhang Weijie to tell the the detail about the Vulnerability 1, how we can steal WangZiYang’s account to buy items for us ?</a:t>
            </a:r>
          </a:p>
          <a:p>
            <a:r>
              <a:rPr lang="en-CN" dirty="0"/>
              <a:t>Welcome!</a:t>
            </a:r>
          </a:p>
        </p:txBody>
      </p:sp>
      <p:sp>
        <p:nvSpPr>
          <p:cNvPr id="4" name="Slide Number Placeholder 3"/>
          <p:cNvSpPr>
            <a:spLocks noGrp="1"/>
          </p:cNvSpPr>
          <p:nvPr>
            <p:ph type="sldNum" sz="quarter" idx="5"/>
          </p:nvPr>
        </p:nvSpPr>
        <p:spPr/>
        <p:txBody>
          <a:bodyPr/>
          <a:lstStyle/>
          <a:p>
            <a:fld id="{D256E95E-57AA-4526-AA4C-3002F47FB13B}" type="slidenum">
              <a:rPr lang="en-US" smtClean="0"/>
              <a:t>4</a:t>
            </a:fld>
            <a:endParaRPr lang="en-US"/>
          </a:p>
        </p:txBody>
      </p:sp>
    </p:spTree>
    <p:extLst>
      <p:ext uri="{BB962C8B-B14F-4D97-AF65-F5344CB8AC3E}">
        <p14:creationId xmlns:p14="http://schemas.microsoft.com/office/powerpoint/2010/main" val="112254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5E361-9054-6B54-432C-342077632B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5473FB-C25C-9D69-1AF2-208B67470FA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C7B04E9-807E-318E-D2CD-297477170768}"/>
              </a:ext>
            </a:extLst>
          </p:cNvPr>
          <p:cNvSpPr>
            <a:spLocks noGrp="1"/>
          </p:cNvSpPr>
          <p:nvPr>
            <p:ph type="body" idx="3"/>
          </p:nvPr>
        </p:nvSpPr>
        <p:spPr/>
        <p:txBody>
          <a:bodyPr/>
          <a:lstStyle/>
          <a:p>
            <a:pPr algn="l">
              <a:buFont typeface="Arial" panose="020B0604020202020204" pitchFamily="34" charset="0"/>
              <a:buNone/>
            </a:pPr>
            <a:endParaRPr lang="zh-CN" altLang="en-US" b="0" i="0" dirty="0">
              <a:solidFill>
                <a:srgbClr val="1F2328"/>
              </a:solidFill>
              <a:effectLst/>
              <a:latin typeface="-apple-system"/>
            </a:endParaRPr>
          </a:p>
        </p:txBody>
      </p:sp>
    </p:spTree>
    <p:extLst>
      <p:ext uri="{BB962C8B-B14F-4D97-AF65-F5344CB8AC3E}">
        <p14:creationId xmlns:p14="http://schemas.microsoft.com/office/powerpoint/2010/main" val="109193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56E95E-57AA-4526-AA4C-3002F47FB13B}" type="slidenum">
              <a:rPr lang="en-US" smtClean="0"/>
              <a:t>7</a:t>
            </a:fld>
            <a:endParaRPr lang="en-US"/>
          </a:p>
        </p:txBody>
      </p:sp>
    </p:spTree>
    <p:extLst>
      <p:ext uri="{BB962C8B-B14F-4D97-AF65-F5344CB8AC3E}">
        <p14:creationId xmlns:p14="http://schemas.microsoft.com/office/powerpoint/2010/main" val="92937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2E651-9685-64E0-8888-3DCEE9D2E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A976B-063F-55EB-1CA0-CF215B16A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CE6F9-8FA0-6AFC-EABA-175483A27C6D}"/>
              </a:ext>
            </a:extLst>
          </p:cNvPr>
          <p:cNvSpPr>
            <a:spLocks noGrp="1"/>
          </p:cNvSpPr>
          <p:nvPr>
            <p:ph type="body" idx="1"/>
          </p:nvPr>
        </p:nvSpPr>
        <p:spPr/>
        <p:txBody>
          <a:bodyPr/>
          <a:lstStyle/>
          <a:p>
            <a:endParaRPr lang="en-US" altLang="zh-CN" dirty="0"/>
          </a:p>
        </p:txBody>
      </p:sp>
      <p:sp>
        <p:nvSpPr>
          <p:cNvPr id="4" name="Slide Number Placeholder 3">
            <a:extLst>
              <a:ext uri="{FF2B5EF4-FFF2-40B4-BE49-F238E27FC236}">
                <a16:creationId xmlns:a16="http://schemas.microsoft.com/office/drawing/2014/main" id="{4CBFDBFB-17AC-91C4-6246-EA4387F5B467}"/>
              </a:ext>
            </a:extLst>
          </p:cNvPr>
          <p:cNvSpPr>
            <a:spLocks noGrp="1"/>
          </p:cNvSpPr>
          <p:nvPr>
            <p:ph type="sldNum" sz="quarter" idx="5"/>
          </p:nvPr>
        </p:nvSpPr>
        <p:spPr/>
        <p:txBody>
          <a:bodyPr/>
          <a:lstStyle/>
          <a:p>
            <a:fld id="{D256E95E-57AA-4526-AA4C-3002F47FB13B}" type="slidenum">
              <a:rPr lang="en-US" smtClean="0"/>
              <a:t>8</a:t>
            </a:fld>
            <a:endParaRPr lang="en-US"/>
          </a:p>
        </p:txBody>
      </p:sp>
    </p:spTree>
    <p:extLst>
      <p:ext uri="{BB962C8B-B14F-4D97-AF65-F5344CB8AC3E}">
        <p14:creationId xmlns:p14="http://schemas.microsoft.com/office/powerpoint/2010/main" val="2616563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256E95E-57AA-4526-AA4C-3002F47FB13B}" type="slidenum">
              <a:rPr lang="en-US" smtClean="0"/>
              <a:t>9</a:t>
            </a:fld>
            <a:endParaRPr lang="en-US"/>
          </a:p>
        </p:txBody>
      </p:sp>
    </p:spTree>
    <p:extLst>
      <p:ext uri="{BB962C8B-B14F-4D97-AF65-F5344CB8AC3E}">
        <p14:creationId xmlns:p14="http://schemas.microsoft.com/office/powerpoint/2010/main" val="1827290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2.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237" name="think-cell Slide" r:id="rId4" imgW="7620" imgH="7620" progId="TCLayout.ActiveDocument.1">
                  <p:embed/>
                </p:oleObj>
              </mc:Choice>
              <mc:Fallback>
                <p:oleObj name="think-cell Slide" r:id="rId4" imgW="7620" imgH="7620" progId="TCLayout.ActiveDocument.1">
                  <p:embed/>
                  <p:pic>
                    <p:nvPicPr>
                      <p:cNvPr id="0" name="图片 13987"/>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265158" y="6103033"/>
            <a:ext cx="3586911" cy="207749"/>
          </a:xfrm>
        </p:spPr>
        <p:txBody>
          <a:bodyPr anchor="b" anchorCtr="0"/>
          <a:lstStyle>
            <a:lvl1pPr marL="0" indent="0">
              <a:spcBef>
                <a:spcPts val="0"/>
              </a:spcBef>
              <a:buNone/>
              <a:defRPr sz="1500">
                <a:latin typeface="Palatino Linotype" panose="02040502050505030304" pitchFamily="18" charset="0"/>
              </a:defRPr>
            </a:lvl1pPr>
            <a:lvl2pPr marL="191770" indent="0">
              <a:buNone/>
              <a:defRPr sz="1000"/>
            </a:lvl2pPr>
            <a:lvl3pPr marL="338455" indent="0">
              <a:buNone/>
              <a:defRPr sz="1000"/>
            </a:lvl3pPr>
            <a:lvl4pPr marL="535305" indent="0">
              <a:buNone/>
              <a:defRPr sz="1000"/>
            </a:lvl4pPr>
            <a:lvl5pPr marL="686435" indent="0">
              <a:buNone/>
              <a:defRPr sz="1000"/>
            </a:lvl5pPr>
          </a:lstStyle>
          <a:p>
            <a:pPr lvl="0"/>
            <a:r>
              <a:rPr lang="en-US" dirty="0"/>
              <a:t>Author(s) here</a:t>
            </a:r>
          </a:p>
        </p:txBody>
      </p:sp>
      <p:sp>
        <p:nvSpPr>
          <p:cNvPr id="9" name="Text Placeholder 8"/>
          <p:cNvSpPr>
            <a:spLocks noGrp="1"/>
          </p:cNvSpPr>
          <p:nvPr>
            <p:ph type="body" sz="quarter" idx="15" hasCustomPrompt="1"/>
          </p:nvPr>
        </p:nvSpPr>
        <p:spPr>
          <a:xfrm>
            <a:off x="265158" y="5074613"/>
            <a:ext cx="4297888" cy="207749"/>
          </a:xfrm>
          <a:noFill/>
          <a:ln w="6350" cap="flat">
            <a:noFill/>
          </a:ln>
        </p:spPr>
        <p:txBody>
          <a:bodyPr vert="horz" wrap="square" lIns="0" tIns="0" rIns="0" bIns="0" rtlCol="0">
            <a:spAutoFit/>
          </a:bodyPr>
          <a:lstStyle>
            <a:lvl1pPr marL="188595" indent="-188595">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p>
        </p:txBody>
      </p:sp>
      <p:sp>
        <p:nvSpPr>
          <p:cNvPr id="7" name="Text Placeholder 8"/>
          <p:cNvSpPr>
            <a:spLocks noGrp="1"/>
          </p:cNvSpPr>
          <p:nvPr>
            <p:ph type="body" sz="quarter" idx="12" hasCustomPrompt="1"/>
          </p:nvPr>
        </p:nvSpPr>
        <p:spPr>
          <a:xfrm>
            <a:off x="265158" y="4859205"/>
            <a:ext cx="4296719" cy="207749"/>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p>
        </p:txBody>
      </p:sp>
      <p:sp>
        <p:nvSpPr>
          <p:cNvPr id="3" name="Title 1"/>
          <p:cNvSpPr>
            <a:spLocks noGrp="1"/>
          </p:cNvSpPr>
          <p:nvPr>
            <p:ph type="ctrTitle" hasCustomPrompt="1"/>
          </p:nvPr>
        </p:nvSpPr>
        <p:spPr>
          <a:xfrm>
            <a:off x="265157" y="3595829"/>
            <a:ext cx="9361046" cy="498713"/>
          </a:xfrm>
          <a:prstGeom prst="rect">
            <a:avLst/>
          </a:prstGeom>
          <a:noFill/>
          <a:ln w="6350" cap="flat">
            <a:noFill/>
          </a:ln>
        </p:spPr>
        <p:txBody>
          <a:bodyPr lIns="95793" tIns="47896" rIns="95793" bIns="47896"/>
          <a:lstStyle>
            <a:lvl1pPr algn="l">
              <a:lnSpc>
                <a:spcPct val="90000"/>
              </a:lnSpc>
              <a:defRPr sz="3800" b="0" baseline="0">
                <a:latin typeface="Arial" panose="020B0604020202020204" pitchFamily="34" charset="0"/>
                <a:cs typeface="Arial" panose="020B0604020202020204" pitchFamily="34" charset="0"/>
              </a:defRPr>
            </a:lvl1pPr>
          </a:lstStyle>
          <a:p>
            <a:r>
              <a:rPr lang="en-US" dirty="0"/>
              <a:t>Presentation title here</a:t>
            </a:r>
            <a:endParaRPr lang="de-DE" dirty="0"/>
          </a:p>
        </p:txBody>
      </p:sp>
      <p:cxnSp>
        <p:nvCxnSpPr>
          <p:cNvPr id="5" name="Straight Connector 4"/>
          <p:cNvCxnSpPr/>
          <p:nvPr/>
        </p:nvCxnSpPr>
        <p:spPr>
          <a:xfrm>
            <a:off x="0" y="3458637"/>
            <a:ext cx="9904413"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265157" y="3065354"/>
            <a:ext cx="9361046" cy="263149"/>
          </a:xfrm>
          <a:prstGeom prst="rect">
            <a:avLst/>
          </a:prstGeom>
          <a:noFill/>
          <a:ln w="6350" cap="flat">
            <a:noFill/>
          </a:ln>
        </p:spPr>
        <p:txBody>
          <a:bodyPr/>
          <a:lstStyle>
            <a:lvl1pPr marL="0" indent="0" algn="l">
              <a:lnSpc>
                <a:spcPct val="90000"/>
              </a:lnSpc>
              <a:spcBef>
                <a:spcPts val="945"/>
              </a:spcBef>
              <a:buNone/>
              <a:defRPr sz="1900" b="1" i="0" baseline="0">
                <a:solidFill>
                  <a:schemeClr val="tx1"/>
                </a:solidFill>
                <a:latin typeface="Arial" panose="020B0604020202020204" pitchFamily="34" charset="0"/>
                <a:cs typeface="Arial" panose="020B0604020202020204" pitchFamily="34" charset="0"/>
              </a:defRPr>
            </a:lvl1pPr>
            <a:lvl2pPr marL="478790" indent="0" algn="ctr">
              <a:buNone/>
              <a:defRPr>
                <a:solidFill>
                  <a:schemeClr val="tx1">
                    <a:tint val="75000"/>
                  </a:schemeClr>
                </a:solidFill>
              </a:defRPr>
            </a:lvl2pPr>
            <a:lvl3pPr marL="958215" indent="0" algn="ctr">
              <a:buNone/>
              <a:defRPr>
                <a:solidFill>
                  <a:schemeClr val="tx1">
                    <a:tint val="75000"/>
                  </a:schemeClr>
                </a:solidFill>
              </a:defRPr>
            </a:lvl3pPr>
            <a:lvl4pPr marL="1437005" indent="0" algn="ctr">
              <a:buNone/>
              <a:defRPr>
                <a:solidFill>
                  <a:schemeClr val="tx1">
                    <a:tint val="75000"/>
                  </a:schemeClr>
                </a:solidFill>
              </a:defRPr>
            </a:lvl4pPr>
            <a:lvl5pPr marL="1915795" indent="0" algn="ctr">
              <a:buNone/>
              <a:defRPr>
                <a:solidFill>
                  <a:schemeClr val="tx1">
                    <a:tint val="75000"/>
                  </a:schemeClr>
                </a:solidFill>
              </a:defRPr>
            </a:lvl5pPr>
            <a:lvl6pPr marL="2394585" indent="0" algn="ctr">
              <a:buNone/>
              <a:defRPr>
                <a:solidFill>
                  <a:schemeClr val="tx1">
                    <a:tint val="75000"/>
                  </a:schemeClr>
                </a:solidFill>
              </a:defRPr>
            </a:lvl6pPr>
            <a:lvl7pPr marL="2874010" indent="0" algn="ctr">
              <a:buNone/>
              <a:defRPr>
                <a:solidFill>
                  <a:schemeClr val="tx1">
                    <a:tint val="75000"/>
                  </a:schemeClr>
                </a:solidFill>
              </a:defRPr>
            </a:lvl7pPr>
            <a:lvl8pPr marL="3352800" indent="0" algn="ctr">
              <a:buNone/>
              <a:defRPr>
                <a:solidFill>
                  <a:schemeClr val="tx1">
                    <a:tint val="75000"/>
                  </a:schemeClr>
                </a:solidFill>
              </a:defRPr>
            </a:lvl8pPr>
            <a:lvl9pPr marL="3831590" indent="0" algn="ctr">
              <a:buNone/>
              <a:defRPr>
                <a:solidFill>
                  <a:schemeClr val="tx1">
                    <a:tint val="75000"/>
                  </a:schemeClr>
                </a:solidFill>
              </a:defRPr>
            </a:lvl9pPr>
          </a:lstStyle>
          <a:p>
            <a:r>
              <a:rPr lang="en-US" dirty="0"/>
              <a:t>Presentation subtitle or client name here</a:t>
            </a:r>
          </a:p>
        </p:txBody>
      </p:sp>
      <p:sp>
        <p:nvSpPr>
          <p:cNvPr id="10" name="矩形 9"/>
          <p:cNvSpPr/>
          <p:nvPr userDrawn="1"/>
        </p:nvSpPr>
        <p:spPr>
          <a:xfrm>
            <a:off x="2647950" y="-3775"/>
            <a:ext cx="7254875" cy="922898"/>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364939" y="166237"/>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261" name="think-cell Slide" r:id="rId4" imgW="7620" imgH="7620" progId="TCLayout.ActiveDocument.1">
                  <p:embed/>
                </p:oleObj>
              </mc:Choice>
              <mc:Fallback>
                <p:oleObj name="think-cell Slide" r:id="rId4" imgW="7620" imgH="7620" progId="TCLayout.ActiveDocument.1">
                  <p:embed/>
                  <p:pic>
                    <p:nvPicPr>
                      <p:cNvPr id="0" name="图片 1501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p>
        </p:txBody>
      </p:sp>
      <p:pic>
        <p:nvPicPr>
          <p:cNvPr id="4" name="Picture 2" descr="http://statics.phbs.pku.edu.cn/uploadfile/2017/1122/20171122092949636.png"/>
          <p:cNvPicPr>
            <a:picLocks noChangeAspect="1" noChangeArrowheads="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7675042" y="189434"/>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285" name="think-cell Slide" r:id="rId4" imgW="7620" imgH="7620" progId="TCLayout.ActiveDocument.1">
                  <p:embed/>
                </p:oleObj>
              </mc:Choice>
              <mc:Fallback>
                <p:oleObj name="think-cell Slide" r:id="rId4" imgW="7620" imgH="7620" progId="TCLayout.ActiveDocument.1">
                  <p:embed/>
                  <p:pic>
                    <p:nvPicPr>
                      <p:cNvPr id="0" name="图片 16035"/>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64806" y="1160486"/>
            <a:ext cx="9358500" cy="1544846"/>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309" name="think-cell Slide" r:id="rId4" imgW="7620" imgH="7620" progId="TCLayout.ActiveDocument.1">
                  <p:embed/>
                </p:oleObj>
              </mc:Choice>
              <mc:Fallback>
                <p:oleObj name="think-cell Slide" r:id="rId4" imgW="7620" imgH="7620" progId="TCLayout.ActiveDocument.1">
                  <p:embed/>
                  <p:pic>
                    <p:nvPicPr>
                      <p:cNvPr id="0" name="图片 17059"/>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264806"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p>
        </p:txBody>
      </p:sp>
      <p:sp>
        <p:nvSpPr>
          <p:cNvPr id="5" name="Text Placeholder 3"/>
          <p:cNvSpPr>
            <a:spLocks noGrp="1"/>
          </p:cNvSpPr>
          <p:nvPr>
            <p:ph type="body" sz="quarter" idx="11" hasCustomPrompt="1"/>
          </p:nvPr>
        </p:nvSpPr>
        <p:spPr>
          <a:xfrm>
            <a:off x="5085277"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333" name="think-cell Slide" r:id="rId4" imgW="7620" imgH="7620" progId="TCLayout.ActiveDocument.1">
                  <p:embed/>
                </p:oleObj>
              </mc:Choice>
              <mc:Fallback>
                <p:oleObj name="think-cell Slide" r:id="rId4" imgW="7620" imgH="7620" progId="TCLayout.ActiveDocument.1">
                  <p:embed/>
                  <p:pic>
                    <p:nvPicPr>
                      <p:cNvPr id="0" name="图片 18083"/>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265158" y="2158484"/>
            <a:ext cx="9365380" cy="290849"/>
          </a:xfrm>
          <a:ln>
            <a:noFill/>
          </a:ln>
        </p:spPr>
        <p:txBody>
          <a:bodyPr/>
          <a:lstStyle>
            <a:lvl1pPr marL="172720" indent="-172720">
              <a:buFont typeface="Arial" panose="020B0604020202020204" pitchFamily="34" charset="0"/>
              <a:buChar char="•"/>
              <a:defRPr sz="2100" baseline="0"/>
            </a:lvl1pPr>
            <a:lvl2pPr marL="363855" indent="-191770">
              <a:spcBef>
                <a:spcPts val="630"/>
              </a:spcBef>
              <a:buFont typeface="Arial" panose="020B0604020202020204" pitchFamily="34" charset="0"/>
              <a:buChar char="–"/>
              <a:defRPr sz="2100"/>
            </a:lvl2pPr>
            <a:lvl3pPr marL="508000" indent="-143510">
              <a:spcBef>
                <a:spcPts val="210"/>
              </a:spcBef>
              <a:buFont typeface="Arial" panose="020B0604020202020204" pitchFamily="34" charset="0"/>
              <a:buChar char="-"/>
              <a:defRPr sz="2100"/>
            </a:lvl3pPr>
            <a:lvl4pPr>
              <a:defRPr sz="2100"/>
            </a:lvl4pPr>
            <a:lvl5pPr>
              <a:defRPr sz="2100"/>
            </a:lvl5pPr>
          </a:lstStyle>
          <a:p>
            <a:pPr lvl="0"/>
            <a:r>
              <a:rPr lang="en-US" dirty="0"/>
              <a:t>Divider subsections here</a:t>
            </a:r>
          </a:p>
        </p:txBody>
      </p:sp>
      <p:sp>
        <p:nvSpPr>
          <p:cNvPr id="2" name="Title 1"/>
          <p:cNvSpPr>
            <a:spLocks noGrp="1"/>
          </p:cNvSpPr>
          <p:nvPr>
            <p:ph type="title" hasCustomPrompt="1"/>
          </p:nvPr>
        </p:nvSpPr>
        <p:spPr>
          <a:xfrm>
            <a:off x="265158" y="1628009"/>
            <a:ext cx="9365310" cy="338406"/>
          </a:xfrm>
          <a:prstGeom prst="rect">
            <a:avLst/>
          </a:prstGeom>
          <a:ln>
            <a:noFill/>
          </a:ln>
        </p:spPr>
        <p:txBody>
          <a:bodyPr lIns="95793" tIns="47896" rIns="95793" bIns="47896"/>
          <a:lstStyle>
            <a:lvl1pPr>
              <a:defRPr baseline="0"/>
            </a:lvl1pPr>
          </a:lstStyle>
          <a:p>
            <a:r>
              <a:rPr lang="en-US" dirty="0"/>
              <a:t>Divider text here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34213" name="think-cell Slide" r:id="rId9" imgW="12700" imgH="12700" progId="TCLayout.ActiveDocument.1">
                  <p:embed/>
                </p:oleObj>
              </mc:Choice>
              <mc:Fallback>
                <p:oleObj name="think-cell Slide" r:id="rId9" imgW="12700" imgH="12700" progId="TCLayout.ActiveDocument.1">
                  <p:embed/>
                  <p:pic>
                    <p:nvPicPr>
                      <p:cNvPr id="0" name="图片 12963"/>
                      <p:cNvPicPr/>
                      <p:nvPr/>
                    </p:nvPicPr>
                    <p:blipFill>
                      <a:blip r:embed="rId10"/>
                      <a:stretch>
                        <a:fillRect/>
                      </a:stretch>
                    </p:blipFill>
                    <p:spPr>
                      <a:xfrm>
                        <a:off x="1721" y="1589"/>
                        <a:ext cx="1719" cy="1587"/>
                      </a:xfrm>
                      <a:prstGeom prst="rect">
                        <a:avLst/>
                      </a:prstGeom>
                    </p:spPr>
                  </p:pic>
                </p:oleObj>
              </mc:Fallback>
            </mc:AlternateContent>
          </a:graphicData>
        </a:graphic>
      </p:graphicFrame>
      <p:sp>
        <p:nvSpPr>
          <p:cNvPr id="3" name="Text Placeholder 2"/>
          <p:cNvSpPr>
            <a:spLocks noGrp="1"/>
          </p:cNvSpPr>
          <p:nvPr>
            <p:ph type="body" idx="1"/>
          </p:nvPr>
        </p:nvSpPr>
        <p:spPr>
          <a:xfrm>
            <a:off x="264840" y="1376682"/>
            <a:ext cx="9367890" cy="1408078"/>
          </a:xfrm>
          <a:prstGeom prst="rect">
            <a:avLst/>
          </a:prstGeom>
          <a:noFill/>
          <a:ln w="6350">
            <a:noFill/>
            <a:miter lim="800000"/>
          </a:ln>
        </p:spPr>
        <p:txBody>
          <a:bodyPr vert="horz" wrap="square" lIns="0" tIns="0" rIns="0" bIns="0" rtlCol="0">
            <a:spAutoFit/>
          </a:bodyPr>
          <a:lstStyle/>
          <a:p>
            <a:pPr lvl="0"/>
            <a:r>
              <a:rPr lang="en-US" dirty="0"/>
              <a:t>Text on first level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9360551" y="6596784"/>
            <a:ext cx="287228" cy="138531"/>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t>‹#›</a:t>
            </a:fld>
            <a:endParaRPr lang="en-US" sz="900" dirty="0">
              <a:solidFill>
                <a:srgbClr val="ADABA1"/>
              </a:solidFill>
            </a:endParaRPr>
          </a:p>
        </p:txBody>
      </p:sp>
      <p:sp>
        <p:nvSpPr>
          <p:cNvPr id="8" name="Line 11"/>
          <p:cNvSpPr>
            <a:spLocks noChangeShapeType="1"/>
          </p:cNvSpPr>
          <p:nvPr userDrawn="1"/>
        </p:nvSpPr>
        <p:spPr bwMode="auto">
          <a:xfrm>
            <a:off x="271464" y="917440"/>
            <a:ext cx="9125694" cy="0"/>
          </a:xfrm>
          <a:prstGeom prst="line">
            <a:avLst/>
          </a:prstGeom>
          <a:noFill/>
          <a:ln w="12700">
            <a:solidFill>
              <a:srgbClr val="808080"/>
            </a:solidFill>
            <a:round/>
          </a:ln>
        </p:spPr>
        <p:txBody>
          <a:bodyPr lIns="95793" tIns="47896" rIns="95793" bIns="47896"/>
          <a:lstStyle/>
          <a:p>
            <a:pPr>
              <a:defRPr/>
            </a:pPr>
            <a:endParaRPr lang="zh-CN" altLang="en-US"/>
          </a:p>
        </p:txBody>
      </p:sp>
      <p:sp>
        <p:nvSpPr>
          <p:cNvPr id="9" name="Line 11"/>
          <p:cNvSpPr>
            <a:spLocks noChangeShapeType="1"/>
          </p:cNvSpPr>
          <p:nvPr userDrawn="1"/>
        </p:nvSpPr>
        <p:spPr bwMode="auto">
          <a:xfrm rot="16200000">
            <a:off x="144381" y="827726"/>
            <a:ext cx="182604" cy="0"/>
          </a:xfrm>
          <a:prstGeom prst="line">
            <a:avLst/>
          </a:prstGeom>
          <a:noFill/>
          <a:ln w="76200">
            <a:solidFill>
              <a:srgbClr val="B42100"/>
            </a:solidFill>
            <a:round/>
          </a:ln>
        </p:spPr>
        <p:txBody>
          <a:bodyPr lIns="95793" tIns="47896" rIns="95793" bIns="47896"/>
          <a:lstStyle/>
          <a:p>
            <a:pPr>
              <a:defRPr/>
            </a:pPr>
            <a:endParaRPr lang="zh-CN" altLang="en-US"/>
          </a:p>
        </p:txBody>
      </p:sp>
      <p:sp>
        <p:nvSpPr>
          <p:cNvPr id="11" name="Line 11"/>
          <p:cNvSpPr>
            <a:spLocks noChangeShapeType="1"/>
          </p:cNvSpPr>
          <p:nvPr userDrawn="1"/>
        </p:nvSpPr>
        <p:spPr bwMode="auto">
          <a:xfrm rot="16200000">
            <a:off x="191478" y="852338"/>
            <a:ext cx="136557" cy="0"/>
          </a:xfrm>
          <a:prstGeom prst="line">
            <a:avLst/>
          </a:prstGeom>
          <a:noFill/>
          <a:ln w="38100">
            <a:solidFill>
              <a:srgbClr val="969696"/>
            </a:solidFill>
            <a:round/>
          </a:ln>
        </p:spPr>
        <p:txBody>
          <a:bodyPr lIns="95793" tIns="47896" rIns="95793" bIns="47896"/>
          <a:lstStyle/>
          <a:p>
            <a:pPr>
              <a:defRPr/>
            </a:pPr>
            <a:endParaRPr lang="zh-CN" altLang="en-US"/>
          </a:p>
        </p:txBody>
      </p:sp>
      <p:grpSp>
        <p:nvGrpSpPr>
          <p:cNvPr id="12" name="Group 30"/>
          <p:cNvGrpSpPr/>
          <p:nvPr userDrawn="1"/>
        </p:nvGrpSpPr>
        <p:grpSpPr bwMode="auto">
          <a:xfrm>
            <a:off x="8955240" y="911089"/>
            <a:ext cx="453952" cy="69866"/>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a:defRPr/>
              </a:pPr>
              <a:endParaRPr lang="en-US" altLang="zh-CN" sz="1000" b="0">
                <a:solidFill>
                  <a:schemeClr val="bg1"/>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a:defRPr/>
              </a:pPr>
              <a:endParaRPr lang="en-US" altLang="zh-CN" sz="200" b="0">
                <a:solidFill>
                  <a:schemeClr val="bg1"/>
                </a:solidFill>
              </a:endParaRPr>
            </a:p>
          </p:txBody>
        </p:sp>
      </p:grpSp>
      <p:sp>
        <p:nvSpPr>
          <p:cNvPr id="19" name="Rectangle 27"/>
          <p:cNvSpPr>
            <a:spLocks noGrp="1" noChangeArrowheads="1"/>
          </p:cNvSpPr>
          <p:nvPr>
            <p:ph type="dt" sz="half" idx="2"/>
          </p:nvPr>
        </p:nvSpPr>
        <p:spPr bwMode="auto">
          <a:xfrm>
            <a:off x="4704596" y="6505766"/>
            <a:ext cx="495221" cy="165138"/>
          </a:xfrm>
          <a:prstGeom prst="rect">
            <a:avLst/>
          </a:prstGeom>
          <a:noFill/>
          <a:ln>
            <a:noFill/>
          </a:ln>
          <a:effectLst/>
        </p:spPr>
        <p:txBody>
          <a:bodyPr vert="horz" wrap="square" lIns="95793" tIns="47896" rIns="95793" bIns="47896" numCol="1" anchor="t" anchorCtr="0" compatLnSpc="1"/>
          <a:lstStyle>
            <a:lvl1pPr algn="ctr" eaLnBrk="0" hangingPunct="0">
              <a:spcBef>
                <a:spcPct val="20000"/>
              </a:spcBef>
              <a:buClr>
                <a:schemeClr val="accent1"/>
              </a:buClr>
              <a:buSzPct val="85000"/>
              <a:buFontTx/>
              <a:buChar char="-"/>
              <a:defRPr sz="800" b="0" smtClean="0">
                <a:solidFill>
                  <a:srgbClr val="937632"/>
                </a:solidFill>
              </a:defRPr>
            </a:lvl1pPr>
          </a:lstStyle>
          <a:p>
            <a:pPr>
              <a:defRPr/>
            </a:pPr>
            <a:r>
              <a:rPr lang="en-US" altLang="zh-CN"/>
              <a:t>- </a:t>
            </a:r>
            <a:fld id="{D196C2D1-191C-4448-BECC-17644327C254}" type="slidenum">
              <a:rPr lang="en-US" altLang="zh-CN"/>
              <a:t>‹#›</a:t>
            </a:fld>
            <a:r>
              <a:rPr lang="en-US" altLang="zh-CN"/>
              <a:t> -</a:t>
            </a:r>
          </a:p>
        </p:txBody>
      </p:sp>
      <p:sp>
        <p:nvSpPr>
          <p:cNvPr id="22"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anose="020B0604020202020204" pitchFamily="34" charset="0"/>
        </a:defRPr>
      </a:lvl1pPr>
    </p:titleStyle>
    <p:body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80.png"/><Relationship Id="rId2" Type="http://schemas.microsoft.com/office/2007/relationships/media" Target="../media/media1.mp4"/><Relationship Id="rId1" Type="http://schemas.openxmlformats.org/officeDocument/2006/relationships/tags" Target="../tags/tag9.xml"/><Relationship Id="rId6" Type="http://schemas.openxmlformats.org/officeDocument/2006/relationships/image" Target="../media/image79.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7.gif"/></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3" Type="http://schemas.openxmlformats.org/officeDocument/2006/relationships/tags" Target="../tags/tag13.xml"/><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notesSlide" Target="../notesSlides/notesSlide32.xml"/><Relationship Id="rId10" Type="http://schemas.openxmlformats.org/officeDocument/2006/relationships/image" Target="../media/image92.png"/><Relationship Id="rId4" Type="http://schemas.openxmlformats.org/officeDocument/2006/relationships/slideLayout" Target="../slideLayouts/slideLayout2.xml"/><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93.svg"/><Relationship Id="rId3" Type="http://schemas.openxmlformats.org/officeDocument/2006/relationships/tags" Target="../tags/tag16.xml"/><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92.png"/><Relationship Id="rId2" Type="http://schemas.openxmlformats.org/officeDocument/2006/relationships/tags" Target="../tags/tag15.xml"/><Relationship Id="rId16" Type="http://schemas.openxmlformats.org/officeDocument/2006/relationships/image" Target="../media/image106.svg"/><Relationship Id="rId20" Type="http://schemas.openxmlformats.org/officeDocument/2006/relationships/image" Target="../media/image95.svg"/><Relationship Id="rId1" Type="http://schemas.openxmlformats.org/officeDocument/2006/relationships/tags" Target="../tags/tag1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notesSlide" Target="../notesSlides/notesSlide33.xml"/><Relationship Id="rId15" Type="http://schemas.openxmlformats.org/officeDocument/2006/relationships/image" Target="../media/image105.png"/><Relationship Id="rId10" Type="http://schemas.openxmlformats.org/officeDocument/2006/relationships/image" Target="../media/image100.png"/><Relationship Id="rId19" Type="http://schemas.openxmlformats.org/officeDocument/2006/relationships/image" Target="../media/image94.png"/><Relationship Id="rId4" Type="http://schemas.openxmlformats.org/officeDocument/2006/relationships/slideLayout" Target="../slideLayouts/slideLayout2.xml"/><Relationship Id="rId9" Type="http://schemas.openxmlformats.org/officeDocument/2006/relationships/image" Target="../media/image99.png"/><Relationship Id="rId14" Type="http://schemas.openxmlformats.org/officeDocument/2006/relationships/image" Target="../media/image104.png"/></Relationships>
</file>

<file path=ppt/slides/_rels/slide3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19.xml"/><Relationship Id="rId7" Type="http://schemas.openxmlformats.org/officeDocument/2006/relationships/image" Target="../media/image10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07.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vmlDrawing" Target="../drawings/vmlDrawing8.vml"/><Relationship Id="rId5" Type="http://schemas.openxmlformats.org/officeDocument/2006/relationships/image" Target="../media/image2.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localhost:3000/rest/products/search?q="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localhost:3000/rest/products/search?q=%27" TargetMode="Externa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191" name="think-cell Slide" r:id="rId5" imgW="7620" imgH="7620" progId="TCLayout.ActiveDocument.1">
                  <p:embed/>
                </p:oleObj>
              </mc:Choice>
              <mc:Fallback>
                <p:oleObj name="think-cell Slide" r:id="rId5" imgW="7620" imgH="7620" progId="TCLayout.ActiveDocument.1">
                  <p:embed/>
                  <p:pic>
                    <p:nvPicPr>
                      <p:cNvPr id="0" name="图片 19107"/>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标题 4"/>
          <p:cNvSpPr>
            <a:spLocks noGrp="1"/>
          </p:cNvSpPr>
          <p:nvPr>
            <p:ph type="ctrTitle"/>
          </p:nvPr>
        </p:nvSpPr>
        <p:spPr>
          <a:xfrm>
            <a:off x="271683" y="3542883"/>
            <a:ext cx="9361046" cy="498713"/>
          </a:xfrm>
        </p:spPr>
        <p:txBody>
          <a:bodyPr anchor="ctr"/>
          <a:lstStyle/>
          <a:p>
            <a:pPr>
              <a:lnSpc>
                <a:spcPct val="100000"/>
              </a:lnSpc>
            </a:pPr>
            <a:r>
              <a:rPr lang="en-US" sz="25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Information Security Project</a:t>
            </a:r>
            <a:endParaRPr lang="en-US" sz="2500" dirty="0">
              <a:latin typeface="Palatino Linotype" panose="02040502050505030304" pitchFamily="18" charset="0"/>
            </a:endParaRPr>
          </a:p>
        </p:txBody>
      </p:sp>
      <p:sp>
        <p:nvSpPr>
          <p:cNvPr id="10" name="标题 4"/>
          <p:cNvSpPr txBox="1"/>
          <p:nvPr/>
        </p:nvSpPr>
        <p:spPr bwMode="auto">
          <a:xfrm>
            <a:off x="271683" y="2283276"/>
            <a:ext cx="9361046" cy="1033430"/>
          </a:xfrm>
          <a:prstGeom prst="rect">
            <a:avLst/>
          </a:prstGeom>
          <a:noFill/>
          <a:ln w="6350" cap="flat">
            <a:noFill/>
            <a:miter lim="800000"/>
          </a:ln>
        </p:spPr>
        <p:txBody>
          <a:bodyPr vert="horz" wrap="square" lIns="95793" tIns="47896" rIns="95793" bIns="47896" numCol="1" anchor="ctr" anchorCtr="0" compatLnSpc="1"/>
          <a:lstStyle>
            <a:lvl1pPr marL="0" indent="0" algn="l" defTabSz="958215" rtl="0" eaLnBrk="1" latinLnBrk="0" hangingPunct="1">
              <a:lnSpc>
                <a:spcPct val="90000"/>
              </a:lnSpc>
              <a:spcBef>
                <a:spcPct val="0"/>
              </a:spcBef>
              <a:buNone/>
              <a:defRPr sz="3800" b="0" kern="1200" baseline="0">
                <a:solidFill>
                  <a:schemeClr val="tx1"/>
                </a:solidFill>
                <a:latin typeface="Arial" panose="020B0604020202020204" pitchFamily="34" charset="0"/>
                <a:ea typeface="+mj-ea"/>
                <a:cs typeface="Arial" panose="020B0604020202020204" pitchFamily="34" charset="0"/>
              </a:defRPr>
            </a:lvl1pPr>
          </a:lstStyle>
          <a:p>
            <a:pPr>
              <a:lnSpc>
                <a:spcPct val="150000"/>
              </a:lnSpc>
              <a:spcBef>
                <a:spcPts val="0"/>
              </a:spcBef>
            </a:pPr>
            <a:r>
              <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Eliminating Zero-Yuan Purchases:</a:t>
            </a:r>
          </a:p>
          <a:p>
            <a:pPr>
              <a:lnSpc>
                <a:spcPct val="150000"/>
              </a:lnSpc>
              <a:spcBef>
                <a:spcPts val="0"/>
              </a:spcBef>
            </a:pPr>
            <a:r>
              <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Finding, Cracking, and Fixing Common Vulnerabilities in Shopping Websites</a:t>
            </a:r>
            <a:endParaRPr lang="en-US" sz="1800" dirty="0">
              <a:effectLst/>
              <a:latin typeface="Palatino Linotype" panose="02040502050505030304" pitchFamily="18" charset="0"/>
              <a:ea typeface="等线" panose="02010600030101010101" pitchFamily="2" charset="-122"/>
              <a:cs typeface="Times New Roman" panose="02020603050405020304" pitchFamily="18" charset="0"/>
            </a:endParaRPr>
          </a:p>
        </p:txBody>
      </p:sp>
      <p:sp>
        <p:nvSpPr>
          <p:cNvPr id="14" name="文本占位符 8">
            <a:extLst>
              <a:ext uri="{FF2B5EF4-FFF2-40B4-BE49-F238E27FC236}">
                <a16:creationId xmlns:a16="http://schemas.microsoft.com/office/drawing/2014/main" id="{42F51AF2-220A-6247-8911-7648D843B76D}"/>
              </a:ext>
            </a:extLst>
          </p:cNvPr>
          <p:cNvSpPr>
            <a:spLocks noGrp="1"/>
          </p:cNvSpPr>
          <p:nvPr>
            <p:ph type="body" sz="quarter" idx="16"/>
          </p:nvPr>
        </p:nvSpPr>
        <p:spPr>
          <a:xfrm>
            <a:off x="265157" y="6094090"/>
            <a:ext cx="6631264" cy="230832"/>
          </a:xfrm>
        </p:spPr>
        <p:txBody>
          <a:bodyPr/>
          <a:lstStyle/>
          <a:p>
            <a:pPr>
              <a:lnSpc>
                <a:spcPct val="100000"/>
              </a:lnSpc>
            </a:pPr>
            <a:r>
              <a:rPr lang="en-US" dirty="0"/>
              <a:t> Group Members: Kai Ren, </a:t>
            </a:r>
            <a:r>
              <a:rPr lang="en-US" dirty="0" err="1"/>
              <a:t>WeiJie</a:t>
            </a:r>
            <a:r>
              <a:rPr lang="en-US" dirty="0"/>
              <a:t> Zhang, </a:t>
            </a:r>
            <a:r>
              <a:rPr lang="en-US" dirty="0" err="1"/>
              <a:t>YiMing</a:t>
            </a:r>
            <a:r>
              <a:rPr lang="en-US" dirty="0"/>
              <a:t> Jiang, Rui Hu, Yang Lan</a:t>
            </a:r>
          </a:p>
        </p:txBody>
      </p:sp>
      <p:sp>
        <p:nvSpPr>
          <p:cNvPr id="15" name="文本占位符 8">
            <a:extLst>
              <a:ext uri="{FF2B5EF4-FFF2-40B4-BE49-F238E27FC236}">
                <a16:creationId xmlns:a16="http://schemas.microsoft.com/office/drawing/2014/main" id="{B4963BC9-2F7D-F74C-890D-074E4CEF623C}"/>
              </a:ext>
            </a:extLst>
          </p:cNvPr>
          <p:cNvSpPr txBox="1"/>
          <p:nvPr/>
        </p:nvSpPr>
        <p:spPr>
          <a:xfrm>
            <a:off x="266199" y="5209844"/>
            <a:ext cx="6631264" cy="230832"/>
          </a:xfrm>
          <a:prstGeom prst="rect">
            <a:avLst/>
          </a:prstGeom>
          <a:noFill/>
          <a:ln w="6350">
            <a:noFill/>
            <a:miter lim="800000"/>
          </a:ln>
        </p:spPr>
        <p:txBody>
          <a:bodyPr vert="horz" wrap="square" lIns="0" tIns="0" rIns="0" bIns="0" rtlCol="0" anchor="b" anchorCtr="0">
            <a:spAutoFit/>
          </a:bodyPr>
          <a:lstStyle>
            <a:lvl1pPr marL="0" indent="0" algn="l" defTabSz="958215" rtl="0" eaLnBrk="1" latinLnBrk="0" hangingPunct="1">
              <a:lnSpc>
                <a:spcPct val="90000"/>
              </a:lnSpc>
              <a:spcBef>
                <a:spcPts val="0"/>
              </a:spcBef>
              <a:buClr>
                <a:schemeClr val="bg2"/>
              </a:buClr>
              <a:buSzPct val="100000"/>
              <a:buFont typeface="Arial" panose="020B0604020202020204" pitchFamily="34" charset="0"/>
              <a:buNone/>
              <a:defRPr sz="1500" kern="1200">
                <a:solidFill>
                  <a:schemeClr val="tx1"/>
                </a:solidFill>
                <a:latin typeface="Palatino Linotype" panose="02040502050505030304" pitchFamily="18" charset="0"/>
                <a:ea typeface="+mn-ea"/>
                <a:cs typeface="Arial" panose="020B0604020202020204" pitchFamily="34" charset="0"/>
              </a:defRPr>
            </a:lvl1pPr>
            <a:lvl2pPr marL="191770" indent="0" algn="l" defTabSz="958215" rtl="0" eaLnBrk="1" latinLnBrk="0" hangingPunct="1">
              <a:lnSpc>
                <a:spcPct val="90000"/>
              </a:lnSpc>
              <a:spcBef>
                <a:spcPts val="94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2pPr>
            <a:lvl3pPr marL="338455" indent="0" algn="l" defTabSz="958215" rtl="0" eaLnBrk="1" latinLnBrk="0" hangingPunct="1">
              <a:lnSpc>
                <a:spcPct val="90000"/>
              </a:lnSpc>
              <a:spcBef>
                <a:spcPts val="63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3pPr>
            <a:lvl4pPr marL="535305" indent="0" algn="l" defTabSz="958215" rtl="0" eaLnBrk="1" latinLnBrk="0" hangingPunct="1">
              <a:lnSpc>
                <a:spcPct val="90000"/>
              </a:lnSpc>
              <a:spcBef>
                <a:spcPts val="21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4pPr>
            <a:lvl5pPr marL="686435" indent="0" algn="l" defTabSz="958215" rtl="0" eaLnBrk="1" latinLnBrk="0" hangingPunct="1">
              <a:lnSpc>
                <a:spcPct val="90000"/>
              </a:lnSpc>
              <a:spcBef>
                <a:spcPts val="10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a:lnSpc>
                <a:spcPct val="100000"/>
              </a:lnSpc>
            </a:pPr>
            <a:r>
              <a:rPr lang="en-US" dirty="0"/>
              <a:t>13</a:t>
            </a:r>
            <a:r>
              <a:rPr lang="en-US" baseline="30000" dirty="0"/>
              <a:t>rd</a:t>
            </a:r>
            <a:r>
              <a:rPr lang="en-US" dirty="0"/>
              <a:t> Jan,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E128A-D3F9-A0D3-E537-4CD40CBDA74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596575D-D7EF-B37E-1D86-469374290F08}"/>
              </a:ext>
            </a:extLst>
          </p:cNvPr>
          <p:cNvSpPr/>
          <p:nvPr/>
        </p:nvSpPr>
        <p:spPr>
          <a:xfrm>
            <a:off x="91666" y="2385678"/>
            <a:ext cx="9721080" cy="1878750"/>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E3AD5AC8-119A-A22B-4E03-A3B66F5B59C7}"/>
              </a:ext>
            </a:extLst>
          </p:cNvPr>
          <p:cNvPicPr>
            <a:picLocks noChangeAspect="1"/>
          </p:cNvPicPr>
          <p:nvPr/>
        </p:nvPicPr>
        <p:blipFill>
          <a:blip r:embed="rId3"/>
          <a:srcRect r="22935" b="58935"/>
          <a:stretch/>
        </p:blipFill>
        <p:spPr>
          <a:xfrm>
            <a:off x="146968" y="2479181"/>
            <a:ext cx="5385594" cy="1651243"/>
          </a:xfrm>
          <a:prstGeom prst="rect">
            <a:avLst/>
          </a:prstGeom>
        </p:spPr>
      </p:pic>
      <p:grpSp>
        <p:nvGrpSpPr>
          <p:cNvPr id="43" name="Group 42">
            <a:extLst>
              <a:ext uri="{FF2B5EF4-FFF2-40B4-BE49-F238E27FC236}">
                <a16:creationId xmlns:a16="http://schemas.microsoft.com/office/drawing/2014/main" id="{8014DF4A-C3BC-7DA7-BBE5-AA917E8052D7}"/>
              </a:ext>
            </a:extLst>
          </p:cNvPr>
          <p:cNvGrpSpPr/>
          <p:nvPr/>
        </p:nvGrpSpPr>
        <p:grpSpPr>
          <a:xfrm>
            <a:off x="6032326" y="2673710"/>
            <a:ext cx="2952328" cy="1485746"/>
            <a:chOff x="6032326" y="2673710"/>
            <a:chExt cx="2952328" cy="1485746"/>
          </a:xfrm>
        </p:grpSpPr>
        <p:sp>
          <p:nvSpPr>
            <p:cNvPr id="36" name="Rectangle: Rounded Corners 35">
              <a:extLst>
                <a:ext uri="{FF2B5EF4-FFF2-40B4-BE49-F238E27FC236}">
                  <a16:creationId xmlns:a16="http://schemas.microsoft.com/office/drawing/2014/main" id="{9A2D9663-A378-3E89-F297-46062BAA19B5}"/>
                </a:ext>
              </a:extLst>
            </p:cNvPr>
            <p:cNvSpPr/>
            <p:nvPr/>
          </p:nvSpPr>
          <p:spPr>
            <a:xfrm>
              <a:off x="6860418" y="2673710"/>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 FROM </a:t>
              </a:r>
              <a:r>
                <a:rPr lang="en-US" altLang="zh-CN" sz="1400" b="1" dirty="0">
                  <a:solidFill>
                    <a:schemeClr val="bg1"/>
                  </a:solidFill>
                  <a:latin typeface="Palatino Linotype" panose="02040502050505030304" pitchFamily="18" charset="0"/>
                  <a:ea typeface="宋体" panose="02010600030101010101" pitchFamily="2" charset="-122"/>
                </a:rPr>
                <a:t>x</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38" name="Arrow: Down 37">
              <a:extLst>
                <a:ext uri="{FF2B5EF4-FFF2-40B4-BE49-F238E27FC236}">
                  <a16:creationId xmlns:a16="http://schemas.microsoft.com/office/drawing/2014/main" id="{13355592-7FBE-ED82-D83F-634ED0836FB0}"/>
                </a:ext>
              </a:extLst>
            </p:cNvPr>
            <p:cNvSpPr/>
            <p:nvPr/>
          </p:nvSpPr>
          <p:spPr>
            <a:xfrm>
              <a:off x="7652506" y="3296520"/>
              <a:ext cx="576064" cy="234744"/>
            </a:xfrm>
            <a:prstGeom prst="down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9" name="Rectangle: Rounded Corners 38">
              <a:extLst>
                <a:ext uri="{FF2B5EF4-FFF2-40B4-BE49-F238E27FC236}">
                  <a16:creationId xmlns:a16="http://schemas.microsoft.com/office/drawing/2014/main" id="{769FBF01-D22E-AF46-E3B3-FFD6648CA51D}"/>
                </a:ext>
              </a:extLst>
            </p:cNvPr>
            <p:cNvSpPr/>
            <p:nvPr/>
          </p:nvSpPr>
          <p:spPr>
            <a:xfrm>
              <a:off x="6860418" y="3595584"/>
              <a:ext cx="2124236" cy="550802"/>
            </a:xfrm>
            <a:prstGeom prst="roundRect">
              <a:avLst/>
            </a:prstGeom>
            <a:solidFill>
              <a:schemeClr val="tx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rgbClr val="9B1717"/>
                  </a:solidFill>
                  <a:latin typeface="Palatino Linotype" panose="02040502050505030304" pitchFamily="18" charset="0"/>
                  <a:ea typeface="宋体" panose="02010600030101010101" pitchFamily="2" charset="-122"/>
                </a:rPr>
                <a:t>no such table: x</a:t>
              </a:r>
            </a:p>
          </p:txBody>
        </p:sp>
        <p:sp>
          <p:nvSpPr>
            <p:cNvPr id="41" name="TextBox 40">
              <a:extLst>
                <a:ext uri="{FF2B5EF4-FFF2-40B4-BE49-F238E27FC236}">
                  <a16:creationId xmlns:a16="http://schemas.microsoft.com/office/drawing/2014/main" id="{674E863D-BFD8-2BC9-6765-87FA14B0E59C}"/>
                </a:ext>
              </a:extLst>
            </p:cNvPr>
            <p:cNvSpPr txBox="1"/>
            <p:nvPr/>
          </p:nvSpPr>
          <p:spPr>
            <a:xfrm>
              <a:off x="6032326" y="3636236"/>
              <a:ext cx="864096" cy="523220"/>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ea typeface="宋体" panose="02010600030101010101" pitchFamily="2" charset="-122"/>
                </a:rPr>
                <a:t>SQLITE</a:t>
              </a:r>
            </a:p>
            <a:p>
              <a:r>
                <a:rPr lang="en-US" altLang="zh-CN" sz="1400" dirty="0">
                  <a:latin typeface="Palatino Linotype" panose="02040502050505030304" pitchFamily="18" charset="0"/>
                  <a:ea typeface="宋体" panose="02010600030101010101" pitchFamily="2" charset="-122"/>
                </a:rPr>
                <a:t>ERROR</a:t>
              </a:r>
              <a:endParaRPr lang="zh-CN" altLang="en-US" sz="1400" dirty="0"/>
            </a:p>
          </p:txBody>
        </p:sp>
        <p:sp>
          <p:nvSpPr>
            <p:cNvPr id="42" name="TextBox 41">
              <a:extLst>
                <a:ext uri="{FF2B5EF4-FFF2-40B4-BE49-F238E27FC236}">
                  <a16:creationId xmlns:a16="http://schemas.microsoft.com/office/drawing/2014/main" id="{F9A8BE9B-0070-DF9F-210F-6B30E15005E7}"/>
                </a:ext>
              </a:extLst>
            </p:cNvPr>
            <p:cNvSpPr txBox="1"/>
            <p:nvPr/>
          </p:nvSpPr>
          <p:spPr>
            <a:xfrm>
              <a:off x="6439094" y="2699410"/>
              <a:ext cx="265599" cy="338554"/>
            </a:xfrm>
            <a:prstGeom prst="rect">
              <a:avLst/>
            </a:prstGeom>
            <a:noFill/>
            <a:ln w="6350" cap="flat">
              <a:noFill/>
              <a:miter lim="800000"/>
            </a:ln>
          </p:spPr>
          <p:txBody>
            <a:bodyPr wrap="square">
              <a:spAutoFit/>
            </a:bodyPr>
            <a:lstStyle/>
            <a:p>
              <a:r>
                <a:rPr lang="en-US" altLang="zh-CN" sz="1600" dirty="0">
                  <a:latin typeface="Palatino Linotype" panose="02040502050505030304" pitchFamily="18" charset="0"/>
                  <a:ea typeface="宋体" panose="02010600030101010101" pitchFamily="2" charset="-122"/>
                </a:rPr>
                <a:t>q</a:t>
              </a:r>
              <a:endParaRPr lang="zh-CN" altLang="en-US" sz="1600" dirty="0">
                <a:latin typeface="Palatino Linotype" panose="02040502050505030304" pitchFamily="18" charset="0"/>
                <a:ea typeface="宋体" panose="02010600030101010101" pitchFamily="2" charset="-122"/>
              </a:endParaRPr>
            </a:p>
          </p:txBody>
        </p:sp>
      </p:grpSp>
      <p:sp>
        <p:nvSpPr>
          <p:cNvPr id="44" name="Arrow: Down 43">
            <a:extLst>
              <a:ext uri="{FF2B5EF4-FFF2-40B4-BE49-F238E27FC236}">
                <a16:creationId xmlns:a16="http://schemas.microsoft.com/office/drawing/2014/main" id="{002B33AA-208D-AD70-4E7E-77847F327C81}"/>
              </a:ext>
            </a:extLst>
          </p:cNvPr>
          <p:cNvSpPr/>
          <p:nvPr/>
        </p:nvSpPr>
        <p:spPr>
          <a:xfrm>
            <a:off x="4439664" y="4353288"/>
            <a:ext cx="648330" cy="232902"/>
          </a:xfrm>
          <a:prstGeom prst="downArrow">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67BCCFD-7760-5C37-9E95-061DB3DDAD14}"/>
              </a:ext>
            </a:extLst>
          </p:cNvPr>
          <p:cNvSpPr txBox="1"/>
          <p:nvPr/>
        </p:nvSpPr>
        <p:spPr>
          <a:xfrm>
            <a:off x="5178934" y="4356699"/>
            <a:ext cx="2122376"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solidFill>
                  <a:srgbClr val="9B1717"/>
                </a:solidFill>
                <a:latin typeface="Palatino Linotype" panose="02040502050505030304" pitchFamily="18" charset="0"/>
                <a:cs typeface="Arial" panose="020B0604020202020204" pitchFamily="34" charset="0"/>
              </a:rPr>
              <a:t>Guess the table name !</a:t>
            </a:r>
            <a:endParaRPr lang="zh-CN" altLang="en-US" sz="1600" b="1" dirty="0">
              <a:solidFill>
                <a:srgbClr val="9B1717"/>
              </a:solidFill>
              <a:latin typeface="Palatino Linotype" panose="02040502050505030304" pitchFamily="18" charset="0"/>
              <a:cs typeface="Arial" panose="020B0604020202020204" pitchFamily="34" charset="0"/>
            </a:endParaRPr>
          </a:p>
        </p:txBody>
      </p:sp>
      <p:sp>
        <p:nvSpPr>
          <p:cNvPr id="46" name="Rectangle 45">
            <a:extLst>
              <a:ext uri="{FF2B5EF4-FFF2-40B4-BE49-F238E27FC236}">
                <a16:creationId xmlns:a16="http://schemas.microsoft.com/office/drawing/2014/main" id="{4FE54057-B2AB-BFB1-1167-08141095458E}"/>
              </a:ext>
            </a:extLst>
          </p:cNvPr>
          <p:cNvSpPr/>
          <p:nvPr/>
        </p:nvSpPr>
        <p:spPr>
          <a:xfrm>
            <a:off x="71852" y="4674179"/>
            <a:ext cx="9721080" cy="2167332"/>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8954A650-78A4-F42A-955E-43B5A87CC9F8}"/>
              </a:ext>
            </a:extLst>
          </p:cNvPr>
          <p:cNvGrpSpPr/>
          <p:nvPr/>
        </p:nvGrpSpPr>
        <p:grpSpPr>
          <a:xfrm>
            <a:off x="6028921" y="4980288"/>
            <a:ext cx="2952328" cy="1797878"/>
            <a:chOff x="6032326" y="2673710"/>
            <a:chExt cx="2952328" cy="1797878"/>
          </a:xfrm>
        </p:grpSpPr>
        <p:sp>
          <p:nvSpPr>
            <p:cNvPr id="49" name="Rectangle: Rounded Corners 48">
              <a:extLst>
                <a:ext uri="{FF2B5EF4-FFF2-40B4-BE49-F238E27FC236}">
                  <a16:creationId xmlns:a16="http://schemas.microsoft.com/office/drawing/2014/main" id="{2F8FD427-4987-43F4-430F-7EB3B60C4937}"/>
                </a:ext>
              </a:extLst>
            </p:cNvPr>
            <p:cNvSpPr/>
            <p:nvPr/>
          </p:nvSpPr>
          <p:spPr>
            <a:xfrm>
              <a:off x="6860418" y="2673710"/>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50" name="Arrow: Down 49">
              <a:extLst>
                <a:ext uri="{FF2B5EF4-FFF2-40B4-BE49-F238E27FC236}">
                  <a16:creationId xmlns:a16="http://schemas.microsoft.com/office/drawing/2014/main" id="{73387395-E31D-166F-3A44-47739387A241}"/>
                </a:ext>
              </a:extLst>
            </p:cNvPr>
            <p:cNvSpPr/>
            <p:nvPr/>
          </p:nvSpPr>
          <p:spPr>
            <a:xfrm>
              <a:off x="7652506" y="3296520"/>
              <a:ext cx="576064" cy="234744"/>
            </a:xfrm>
            <a:prstGeom prst="down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51" name="Rectangle: Rounded Corners 50">
              <a:extLst>
                <a:ext uri="{FF2B5EF4-FFF2-40B4-BE49-F238E27FC236}">
                  <a16:creationId xmlns:a16="http://schemas.microsoft.com/office/drawing/2014/main" id="{497D8976-2A89-A79B-B637-F1E5A96A52A5}"/>
                </a:ext>
              </a:extLst>
            </p:cNvPr>
            <p:cNvSpPr/>
            <p:nvPr/>
          </p:nvSpPr>
          <p:spPr>
            <a:xfrm>
              <a:off x="6860418" y="3564889"/>
              <a:ext cx="2124236" cy="906699"/>
            </a:xfrm>
            <a:prstGeom prst="roundRect">
              <a:avLst/>
            </a:prstGeom>
            <a:solidFill>
              <a:schemeClr val="tx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dirty="0">
                  <a:solidFill>
                    <a:srgbClr val="9B1717"/>
                  </a:solidFill>
                  <a:latin typeface="Palatino Linotype" panose="02040502050505030304" pitchFamily="18" charset="0"/>
                  <a:ea typeface="宋体" panose="02010600030101010101" pitchFamily="2" charset="-122"/>
                </a:rPr>
                <a:t>The left and right of UNION do not have the same number of result columns</a:t>
              </a:r>
            </a:p>
          </p:txBody>
        </p:sp>
        <p:sp>
          <p:nvSpPr>
            <p:cNvPr id="52" name="TextBox 51">
              <a:extLst>
                <a:ext uri="{FF2B5EF4-FFF2-40B4-BE49-F238E27FC236}">
                  <a16:creationId xmlns:a16="http://schemas.microsoft.com/office/drawing/2014/main" id="{27CE01E6-D300-4DAB-7302-F6612D0CEE72}"/>
                </a:ext>
              </a:extLst>
            </p:cNvPr>
            <p:cNvSpPr txBox="1"/>
            <p:nvPr/>
          </p:nvSpPr>
          <p:spPr>
            <a:xfrm>
              <a:off x="6032326" y="3636236"/>
              <a:ext cx="864096" cy="523220"/>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ea typeface="宋体" panose="02010600030101010101" pitchFamily="2" charset="-122"/>
                </a:rPr>
                <a:t>SQLITE</a:t>
              </a:r>
            </a:p>
            <a:p>
              <a:r>
                <a:rPr lang="en-US" altLang="zh-CN" sz="1400" dirty="0">
                  <a:latin typeface="Palatino Linotype" panose="02040502050505030304" pitchFamily="18" charset="0"/>
                  <a:ea typeface="宋体" panose="02010600030101010101" pitchFamily="2" charset="-122"/>
                </a:rPr>
                <a:t>ERROR</a:t>
              </a:r>
              <a:endParaRPr lang="zh-CN" altLang="en-US" sz="1400" dirty="0"/>
            </a:p>
          </p:txBody>
        </p:sp>
        <p:sp>
          <p:nvSpPr>
            <p:cNvPr id="53" name="TextBox 52">
              <a:extLst>
                <a:ext uri="{FF2B5EF4-FFF2-40B4-BE49-F238E27FC236}">
                  <a16:creationId xmlns:a16="http://schemas.microsoft.com/office/drawing/2014/main" id="{BBACB34B-AA26-D0EF-A681-AB8600482065}"/>
                </a:ext>
              </a:extLst>
            </p:cNvPr>
            <p:cNvSpPr txBox="1"/>
            <p:nvPr/>
          </p:nvSpPr>
          <p:spPr>
            <a:xfrm>
              <a:off x="6439094" y="2699410"/>
              <a:ext cx="265599" cy="338554"/>
            </a:xfrm>
            <a:prstGeom prst="rect">
              <a:avLst/>
            </a:prstGeom>
            <a:noFill/>
            <a:ln w="6350" cap="flat">
              <a:noFill/>
              <a:miter lim="800000"/>
            </a:ln>
          </p:spPr>
          <p:txBody>
            <a:bodyPr wrap="square">
              <a:spAutoFit/>
            </a:bodyPr>
            <a:lstStyle/>
            <a:p>
              <a:r>
                <a:rPr lang="en-US" altLang="zh-CN" sz="1600" dirty="0">
                  <a:latin typeface="Palatino Linotype" panose="02040502050505030304" pitchFamily="18" charset="0"/>
                  <a:ea typeface="宋体" panose="02010600030101010101" pitchFamily="2" charset="-122"/>
                </a:rPr>
                <a:t>q</a:t>
              </a:r>
              <a:endParaRPr lang="zh-CN" altLang="en-US" sz="1600" dirty="0">
                <a:latin typeface="Palatino Linotype" panose="02040502050505030304" pitchFamily="18" charset="0"/>
                <a:ea typeface="宋体" panose="02010600030101010101" pitchFamily="2" charset="-122"/>
              </a:endParaRPr>
            </a:p>
          </p:txBody>
        </p:sp>
      </p:grpSp>
      <p:pic>
        <p:nvPicPr>
          <p:cNvPr id="57" name="Picture 56">
            <a:extLst>
              <a:ext uri="{FF2B5EF4-FFF2-40B4-BE49-F238E27FC236}">
                <a16:creationId xmlns:a16="http://schemas.microsoft.com/office/drawing/2014/main" id="{73239575-FBC4-9B1D-B4C1-2D45B0B263FF}"/>
              </a:ext>
            </a:extLst>
          </p:cNvPr>
          <p:cNvPicPr>
            <a:picLocks noChangeAspect="1"/>
          </p:cNvPicPr>
          <p:nvPr/>
        </p:nvPicPr>
        <p:blipFill>
          <a:blip r:embed="rId4"/>
          <a:stretch>
            <a:fillRect/>
          </a:stretch>
        </p:blipFill>
        <p:spPr>
          <a:xfrm>
            <a:off x="146968" y="4853702"/>
            <a:ext cx="5577214" cy="1236772"/>
          </a:xfrm>
          <a:prstGeom prst="rect">
            <a:avLst/>
          </a:prstGeom>
        </p:spPr>
      </p:pic>
      <p:sp>
        <p:nvSpPr>
          <p:cNvPr id="58" name="TextBox 57">
            <a:extLst>
              <a:ext uri="{FF2B5EF4-FFF2-40B4-BE49-F238E27FC236}">
                <a16:creationId xmlns:a16="http://schemas.microsoft.com/office/drawing/2014/main" id="{084B93BB-B179-B8E6-A8C6-B383356B5CFD}"/>
              </a:ext>
            </a:extLst>
          </p:cNvPr>
          <p:cNvSpPr txBox="1"/>
          <p:nvPr/>
        </p:nvSpPr>
        <p:spPr>
          <a:xfrm>
            <a:off x="1753116" y="6407502"/>
            <a:ext cx="2883738"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solidFill>
                  <a:srgbClr val="741111"/>
                </a:solidFill>
                <a:latin typeface="Palatino Linotype" panose="02040502050505030304" pitchFamily="18" charset="0"/>
                <a:cs typeface="Arial" panose="020B0604020202020204" pitchFamily="34" charset="0"/>
              </a:rPr>
              <a:t>Yes! We get table name “users”</a:t>
            </a:r>
            <a:endParaRPr lang="zh-CN" altLang="en-US" sz="1600" b="1" dirty="0">
              <a:solidFill>
                <a:srgbClr val="741111"/>
              </a:solidFill>
              <a:latin typeface="Palatino Linotype" panose="02040502050505030304" pitchFamily="18" charset="0"/>
              <a:cs typeface="Arial" panose="020B0604020202020204" pitchFamily="34" charset="0"/>
            </a:endParaRPr>
          </a:p>
        </p:txBody>
      </p:sp>
      <p:sp>
        <p:nvSpPr>
          <p:cNvPr id="29" name="TextBox 28">
            <a:extLst>
              <a:ext uri="{FF2B5EF4-FFF2-40B4-BE49-F238E27FC236}">
                <a16:creationId xmlns:a16="http://schemas.microsoft.com/office/drawing/2014/main" id="{10213915-5718-0F41-B2F5-11090617DD53}"/>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#2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Do SQL injection</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40" name="标题 1">
            <a:extLst>
              <a:ext uri="{FF2B5EF4-FFF2-40B4-BE49-F238E27FC236}">
                <a16:creationId xmlns:a16="http://schemas.microsoft.com/office/drawing/2014/main" id="{BB2FE2C1-C6DD-264E-B51E-7F57F1C7AC87}"/>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grpSp>
        <p:nvGrpSpPr>
          <p:cNvPr id="47" name="Group 46">
            <a:extLst>
              <a:ext uri="{FF2B5EF4-FFF2-40B4-BE49-F238E27FC236}">
                <a16:creationId xmlns:a16="http://schemas.microsoft.com/office/drawing/2014/main" id="{815B492C-30D5-5B46-B524-F709A6713594}"/>
              </a:ext>
            </a:extLst>
          </p:cNvPr>
          <p:cNvGrpSpPr/>
          <p:nvPr/>
        </p:nvGrpSpPr>
        <p:grpSpPr>
          <a:xfrm>
            <a:off x="289836" y="1524997"/>
            <a:ext cx="9323264" cy="576421"/>
            <a:chOff x="415701" y="1530070"/>
            <a:chExt cx="9323264" cy="576421"/>
          </a:xfrm>
        </p:grpSpPr>
        <p:sp>
          <p:nvSpPr>
            <p:cNvPr id="54" name="Rectangle: Rounded Corners 3">
              <a:extLst>
                <a:ext uri="{FF2B5EF4-FFF2-40B4-BE49-F238E27FC236}">
                  <a16:creationId xmlns:a16="http://schemas.microsoft.com/office/drawing/2014/main" id="{68415746-AF84-3148-9389-21F3C1FE26FA}"/>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55" name="Rectangle: Rounded Corners 5">
              <a:extLst>
                <a:ext uri="{FF2B5EF4-FFF2-40B4-BE49-F238E27FC236}">
                  <a16:creationId xmlns:a16="http://schemas.microsoft.com/office/drawing/2014/main" id="{DD5FB9B1-C872-AB49-A00A-B41048D46721}"/>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56" name="Rectangle: Rounded Corners 7">
              <a:extLst>
                <a:ext uri="{FF2B5EF4-FFF2-40B4-BE49-F238E27FC236}">
                  <a16:creationId xmlns:a16="http://schemas.microsoft.com/office/drawing/2014/main" id="{BE1AA5F6-0136-4C46-A5B6-6BF200FE9445}"/>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59" name="Arrow: Right 8">
              <a:extLst>
                <a:ext uri="{FF2B5EF4-FFF2-40B4-BE49-F238E27FC236}">
                  <a16:creationId xmlns:a16="http://schemas.microsoft.com/office/drawing/2014/main" id="{337232B9-E7C4-694D-AF4A-4B868DA60A8B}"/>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0" name="Arrow: Right 9">
              <a:extLst>
                <a:ext uri="{FF2B5EF4-FFF2-40B4-BE49-F238E27FC236}">
                  <a16:creationId xmlns:a16="http://schemas.microsoft.com/office/drawing/2014/main" id="{EB144E61-1BAB-D741-AD76-D98111606388}"/>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057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F686C-E772-3EC3-118E-329BB13593F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6C2B888-9EE5-634E-5963-8FC371B1B0E1}"/>
              </a:ext>
            </a:extLst>
          </p:cNvPr>
          <p:cNvSpPr txBox="1"/>
          <p:nvPr/>
        </p:nvSpPr>
        <p:spPr>
          <a:xfrm>
            <a:off x="2647950" y="2649802"/>
            <a:ext cx="4953504" cy="338554"/>
          </a:xfrm>
          <a:prstGeom prst="rect">
            <a:avLst/>
          </a:prstGeom>
          <a:noFill/>
          <a:ln w="6350" cap="flat">
            <a:noFill/>
            <a:miter lim="800000"/>
          </a:ln>
        </p:spPr>
        <p:txBody>
          <a:bodyPr wrap="square">
            <a:spAutoFit/>
          </a:bodyPr>
          <a:lstStyle/>
          <a:p>
            <a:r>
              <a:rPr lang="en-US" altLang="zh-CN" sz="1600" b="1" dirty="0">
                <a:solidFill>
                  <a:srgbClr val="9B1717"/>
                </a:solidFill>
                <a:latin typeface="Palatino Linotype" panose="02040502050505030304" pitchFamily="18" charset="0"/>
                <a:ea typeface="宋体" panose="02010600030101010101" pitchFamily="2" charset="-122"/>
              </a:rPr>
              <a:t>Find the right number of returned columns</a:t>
            </a:r>
            <a:endParaRPr lang="zh-CN" altLang="en-US" sz="1600" b="1" dirty="0">
              <a:solidFill>
                <a:srgbClr val="9B1717"/>
              </a:solidFill>
              <a:latin typeface="Palatino Linotype" panose="02040502050505030304" pitchFamily="18" charset="0"/>
              <a:ea typeface="宋体" panose="02010600030101010101" pitchFamily="2" charset="-122"/>
            </a:endParaRPr>
          </a:p>
        </p:txBody>
      </p:sp>
      <p:grpSp>
        <p:nvGrpSpPr>
          <p:cNvPr id="11" name="Group 10">
            <a:extLst>
              <a:ext uri="{FF2B5EF4-FFF2-40B4-BE49-F238E27FC236}">
                <a16:creationId xmlns:a16="http://schemas.microsoft.com/office/drawing/2014/main" id="{5784EE02-C319-97F1-CD8A-6589D7A79FFE}"/>
              </a:ext>
            </a:extLst>
          </p:cNvPr>
          <p:cNvGrpSpPr/>
          <p:nvPr/>
        </p:nvGrpSpPr>
        <p:grpSpPr>
          <a:xfrm>
            <a:off x="260322" y="3203028"/>
            <a:ext cx="2545560" cy="550802"/>
            <a:chOff x="6439094" y="2673710"/>
            <a:chExt cx="2545560" cy="550802"/>
          </a:xfrm>
        </p:grpSpPr>
        <p:sp>
          <p:nvSpPr>
            <p:cNvPr id="12" name="Rectangle: Rounded Corners 11">
              <a:extLst>
                <a:ext uri="{FF2B5EF4-FFF2-40B4-BE49-F238E27FC236}">
                  <a16:creationId xmlns:a16="http://schemas.microsoft.com/office/drawing/2014/main" id="{36E018D3-2217-4367-535B-7EED71F422B5}"/>
                </a:ext>
              </a:extLst>
            </p:cNvPr>
            <p:cNvSpPr/>
            <p:nvPr/>
          </p:nvSpPr>
          <p:spPr>
            <a:xfrm>
              <a:off x="6860418" y="2673710"/>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‘1’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16" name="TextBox 15">
              <a:extLst>
                <a:ext uri="{FF2B5EF4-FFF2-40B4-BE49-F238E27FC236}">
                  <a16:creationId xmlns:a16="http://schemas.microsoft.com/office/drawing/2014/main" id="{2B9D0503-396D-7C3B-C509-B6D9A38072EB}"/>
                </a:ext>
              </a:extLst>
            </p:cNvPr>
            <p:cNvSpPr txBox="1"/>
            <p:nvPr/>
          </p:nvSpPr>
          <p:spPr>
            <a:xfrm>
              <a:off x="6439094" y="2699410"/>
              <a:ext cx="265599" cy="338554"/>
            </a:xfrm>
            <a:prstGeom prst="rect">
              <a:avLst/>
            </a:prstGeom>
            <a:noFill/>
            <a:ln w="6350" cap="flat">
              <a:noFill/>
              <a:miter lim="800000"/>
            </a:ln>
          </p:spPr>
          <p:txBody>
            <a:bodyPr wrap="square">
              <a:spAutoFit/>
            </a:bodyPr>
            <a:lstStyle/>
            <a:p>
              <a:r>
                <a:rPr lang="en-US" altLang="zh-CN" sz="1600" b="1" dirty="0">
                  <a:latin typeface="Palatino Linotype" panose="02040502050505030304" pitchFamily="18" charset="0"/>
                  <a:ea typeface="宋体" panose="02010600030101010101" pitchFamily="2" charset="-122"/>
                </a:rPr>
                <a:t>q</a:t>
              </a:r>
              <a:endParaRPr lang="zh-CN" altLang="en-US" sz="1600" b="1" dirty="0">
                <a:latin typeface="Palatino Linotype" panose="02040502050505030304" pitchFamily="18" charset="0"/>
                <a:ea typeface="宋体" panose="02010600030101010101" pitchFamily="2" charset="-122"/>
              </a:endParaRPr>
            </a:p>
          </p:txBody>
        </p:sp>
      </p:grpSp>
      <p:sp>
        <p:nvSpPr>
          <p:cNvPr id="17" name="Rectangle: Rounded Corners 16">
            <a:extLst>
              <a:ext uri="{FF2B5EF4-FFF2-40B4-BE49-F238E27FC236}">
                <a16:creationId xmlns:a16="http://schemas.microsoft.com/office/drawing/2014/main" id="{9BD9A022-7894-0663-F857-0AA4951FAB38}"/>
              </a:ext>
            </a:extLst>
          </p:cNvPr>
          <p:cNvSpPr/>
          <p:nvPr/>
        </p:nvSpPr>
        <p:spPr>
          <a:xfrm>
            <a:off x="3385368" y="3203028"/>
            <a:ext cx="2124236"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‘1’,’2’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18" name="Rectangle: Rounded Corners 17">
            <a:extLst>
              <a:ext uri="{FF2B5EF4-FFF2-40B4-BE49-F238E27FC236}">
                <a16:creationId xmlns:a16="http://schemas.microsoft.com/office/drawing/2014/main" id="{02A5043F-F48C-DAA5-B625-704F8B588783}"/>
              </a:ext>
            </a:extLst>
          </p:cNvPr>
          <p:cNvSpPr/>
          <p:nvPr/>
        </p:nvSpPr>
        <p:spPr>
          <a:xfrm>
            <a:off x="6702488" y="3203028"/>
            <a:ext cx="2840228" cy="550802"/>
          </a:xfrm>
          <a:prstGeom prst="round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Palatino Linotype" panose="02040502050505030304" pitchFamily="18" charset="0"/>
                <a:ea typeface="宋体" panose="02010600030101010101" pitchFamily="2" charset="-122"/>
              </a:rPr>
              <a:t>‘)) UNION SELECT ‘1’,’2’,’3’, ‘4’,’5’,’6’, ‘7’,’8’,’9’ FROM </a:t>
            </a:r>
            <a:r>
              <a:rPr lang="en-US" altLang="zh-CN" sz="1400" b="1" dirty="0">
                <a:solidFill>
                  <a:schemeClr val="bg1"/>
                </a:solidFill>
                <a:latin typeface="Palatino Linotype" panose="02040502050505030304" pitchFamily="18" charset="0"/>
                <a:ea typeface="宋体" panose="02010600030101010101" pitchFamily="2" charset="-122"/>
              </a:rPr>
              <a:t>Users</a:t>
            </a:r>
            <a:r>
              <a:rPr lang="en-US" altLang="zh-CN" sz="1400" dirty="0">
                <a:solidFill>
                  <a:schemeClr val="bg1"/>
                </a:solidFill>
                <a:latin typeface="Palatino Linotype" panose="02040502050505030304" pitchFamily="18" charset="0"/>
                <a:ea typeface="宋体" panose="02010600030101010101" pitchFamily="2" charset="-122"/>
              </a:rPr>
              <a:t> --</a:t>
            </a:r>
          </a:p>
        </p:txBody>
      </p:sp>
      <p:sp>
        <p:nvSpPr>
          <p:cNvPr id="19" name="Arrow: Striped Right 18">
            <a:extLst>
              <a:ext uri="{FF2B5EF4-FFF2-40B4-BE49-F238E27FC236}">
                <a16:creationId xmlns:a16="http://schemas.microsoft.com/office/drawing/2014/main" id="{E110E7FA-0DB0-85D2-D14D-9A1293CCEE77}"/>
              </a:ext>
            </a:extLst>
          </p:cNvPr>
          <p:cNvSpPr/>
          <p:nvPr/>
        </p:nvSpPr>
        <p:spPr>
          <a:xfrm>
            <a:off x="5665329" y="3337578"/>
            <a:ext cx="810090" cy="307777"/>
          </a:xfrm>
          <a:prstGeom prst="strip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0" name="Arrow: Right 19">
            <a:extLst>
              <a:ext uri="{FF2B5EF4-FFF2-40B4-BE49-F238E27FC236}">
                <a16:creationId xmlns:a16="http://schemas.microsoft.com/office/drawing/2014/main" id="{BC557598-54F0-B6EE-6EA1-D6FBB764DCE8}"/>
              </a:ext>
            </a:extLst>
          </p:cNvPr>
          <p:cNvSpPr/>
          <p:nvPr/>
        </p:nvSpPr>
        <p:spPr>
          <a:xfrm>
            <a:off x="2917980" y="3331039"/>
            <a:ext cx="311663" cy="279688"/>
          </a:xfrm>
          <a:prstGeom prst="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673A29D3-4873-60BC-4E5E-E41FF589747F}"/>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4DA74D52-564C-A585-FD55-CA3A829E254C}"/>
              </a:ext>
            </a:extLst>
          </p:cNvPr>
          <p:cNvPicPr>
            <a:picLocks noChangeAspect="1"/>
          </p:cNvPicPr>
          <p:nvPr/>
        </p:nvPicPr>
        <p:blipFill>
          <a:blip r:embed="rId3"/>
          <a:stretch>
            <a:fillRect/>
          </a:stretch>
        </p:blipFill>
        <p:spPr>
          <a:xfrm>
            <a:off x="665457" y="3871233"/>
            <a:ext cx="4732775" cy="2701028"/>
          </a:xfrm>
          <a:prstGeom prst="rect">
            <a:avLst/>
          </a:prstGeom>
        </p:spPr>
      </p:pic>
      <p:sp>
        <p:nvSpPr>
          <p:cNvPr id="27" name="TextBox 26">
            <a:extLst>
              <a:ext uri="{FF2B5EF4-FFF2-40B4-BE49-F238E27FC236}">
                <a16:creationId xmlns:a16="http://schemas.microsoft.com/office/drawing/2014/main" id="{ABA28891-061B-549E-AFE8-EB81AE97EA0B}"/>
              </a:ext>
            </a:extLst>
          </p:cNvPr>
          <p:cNvSpPr txBox="1"/>
          <p:nvPr/>
        </p:nvSpPr>
        <p:spPr>
          <a:xfrm>
            <a:off x="5722758" y="4257886"/>
            <a:ext cx="4270007" cy="307777"/>
          </a:xfrm>
          <a:prstGeom prst="rect">
            <a:avLst/>
          </a:prstGeom>
          <a:noFill/>
          <a:ln w="6350" cap="flat">
            <a:noFill/>
            <a:miter lim="800000"/>
          </a:ln>
        </p:spPr>
        <p:txBody>
          <a:bodyPr wrap="square">
            <a:spAutoFit/>
          </a:bodyPr>
          <a:lstStyle/>
          <a:p>
            <a:r>
              <a:rPr lang="en-US" altLang="zh-CN" sz="1400" dirty="0">
                <a:solidFill>
                  <a:srgbClr val="9B1717"/>
                </a:solidFill>
                <a:latin typeface="Palatino Linotype" panose="02040502050505030304" pitchFamily="18" charset="0"/>
                <a:ea typeface="宋体" panose="02010600030101010101" pitchFamily="2" charset="-122"/>
              </a:rPr>
              <a:t>Yes ! We got right number of returned columns!!!</a:t>
            </a:r>
          </a:p>
        </p:txBody>
      </p:sp>
      <p:sp>
        <p:nvSpPr>
          <p:cNvPr id="28" name="TextBox 27">
            <a:extLst>
              <a:ext uri="{FF2B5EF4-FFF2-40B4-BE49-F238E27FC236}">
                <a16:creationId xmlns:a16="http://schemas.microsoft.com/office/drawing/2014/main" id="{80460A36-7CFD-BC02-22AA-AA0B25E0DA59}"/>
              </a:ext>
            </a:extLst>
          </p:cNvPr>
          <p:cNvSpPr txBox="1"/>
          <p:nvPr/>
        </p:nvSpPr>
        <p:spPr>
          <a:xfrm>
            <a:off x="5621355" y="4996550"/>
            <a:ext cx="4011371" cy="1384995"/>
          </a:xfrm>
          <a:prstGeom prst="rect">
            <a:avLst/>
          </a:prstGeom>
          <a:solidFill>
            <a:schemeClr val="accent3">
              <a:lumMod val="20000"/>
              <a:lumOff val="80000"/>
            </a:schemeClr>
          </a:solidFill>
          <a:ln w="6350" cap="flat">
            <a:noFill/>
            <a:miter lim="800000"/>
          </a:ln>
        </p:spPr>
        <p:txBody>
          <a:bodyPr wrap="square">
            <a:spAutoFit/>
          </a:bodyPr>
          <a:lstStyle/>
          <a:p>
            <a:pPr marL="285750" indent="-285750">
              <a:buFont typeface="Arial" panose="020B0604020202020204" pitchFamily="34" charset="0"/>
              <a:buChar char="•"/>
            </a:pPr>
            <a:r>
              <a:rPr lang="en-US" altLang="zh-CN" sz="1400" dirty="0">
                <a:latin typeface="Palatino Linotype" panose="02040502050505030304" pitchFamily="18" charset="0"/>
                <a:ea typeface="宋体" panose="02010600030101010101" pitchFamily="2" charset="-122"/>
              </a:rPr>
              <a:t>But there is no users’ information in the response.</a:t>
            </a:r>
          </a:p>
          <a:p>
            <a:pPr marL="285750" indent="-285750">
              <a:buFont typeface="Arial" panose="020B0604020202020204" pitchFamily="34" charset="0"/>
              <a:buChar char="•"/>
            </a:pPr>
            <a:r>
              <a:rPr lang="en-US" altLang="zh-CN" sz="1400" dirty="0">
                <a:latin typeface="Palatino Linotype" panose="02040502050505030304" pitchFamily="18" charset="0"/>
                <a:ea typeface="宋体" panose="02010600030101010101" pitchFamily="2" charset="-122"/>
              </a:rPr>
              <a:t>That’s because ‘1’,’2’</a:t>
            </a:r>
            <a:r>
              <a:rPr lang="zh-CN" altLang="en-US" sz="1400" dirty="0">
                <a:latin typeface="Palatino Linotype" panose="02040502050505030304" pitchFamily="18" charset="0"/>
                <a:ea typeface="宋体" panose="02010600030101010101" pitchFamily="2" charset="-122"/>
              </a:rPr>
              <a:t> </a:t>
            </a:r>
            <a:r>
              <a:rPr lang="en-US" altLang="zh-CN" sz="1400" dirty="0">
                <a:latin typeface="Palatino Linotype" panose="02040502050505030304" pitchFamily="18" charset="0"/>
                <a:ea typeface="宋体" panose="02010600030101010101" pitchFamily="2" charset="-122"/>
              </a:rPr>
              <a:t>…</a:t>
            </a:r>
            <a:r>
              <a:rPr lang="zh-CN" altLang="en-US" sz="1400" dirty="0">
                <a:latin typeface="Palatino Linotype" panose="02040502050505030304" pitchFamily="18" charset="0"/>
                <a:ea typeface="宋体" panose="02010600030101010101" pitchFamily="2" charset="-122"/>
              </a:rPr>
              <a:t> </a:t>
            </a:r>
            <a:r>
              <a:rPr lang="en-US" altLang="zh-CN" sz="1400" dirty="0">
                <a:latin typeface="Palatino Linotype" panose="02040502050505030304" pitchFamily="18" charset="0"/>
                <a:ea typeface="宋体" panose="02010600030101010101" pitchFamily="2" charset="-122"/>
              </a:rPr>
              <a:t>are </a:t>
            </a:r>
            <a:r>
              <a:rPr lang="en-US" altLang="zh-CN" sz="1400" b="1" dirty="0">
                <a:solidFill>
                  <a:srgbClr val="9B1717"/>
                </a:solidFill>
                <a:latin typeface="Palatino Linotype" panose="02040502050505030304" pitchFamily="18" charset="0"/>
                <a:ea typeface="宋体" panose="02010600030101010101" pitchFamily="2" charset="-122"/>
              </a:rPr>
              <a:t>not right column names.</a:t>
            </a:r>
          </a:p>
          <a:p>
            <a:pPr marL="285750" indent="-285750">
              <a:buFont typeface="Arial" panose="020B0604020202020204" pitchFamily="34" charset="0"/>
              <a:buChar char="•"/>
            </a:pPr>
            <a:r>
              <a:rPr lang="en-US" altLang="zh-CN" sz="1400" dirty="0">
                <a:latin typeface="Palatino Linotype" panose="02040502050505030304" pitchFamily="18" charset="0"/>
                <a:ea typeface="宋体" panose="02010600030101010101" pitchFamily="2" charset="-122"/>
              </a:rPr>
              <a:t>We should </a:t>
            </a:r>
            <a:r>
              <a:rPr lang="en-US" altLang="zh-CN" sz="1400" b="1" dirty="0">
                <a:solidFill>
                  <a:srgbClr val="9B1717"/>
                </a:solidFill>
                <a:latin typeface="Palatino Linotype" panose="02040502050505030304" pitchFamily="18" charset="0"/>
                <a:ea typeface="宋体" panose="02010600030101010101" pitchFamily="2" charset="-122"/>
              </a:rPr>
              <a:t>guess</a:t>
            </a:r>
            <a:r>
              <a:rPr lang="en-US" altLang="zh-CN" sz="1400" dirty="0">
                <a:latin typeface="Palatino Linotype" panose="02040502050505030304" pitchFamily="18" charset="0"/>
                <a:ea typeface="宋体" panose="02010600030101010101" pitchFamily="2" charset="-122"/>
              </a:rPr>
              <a:t> the right column name that contains information needed.</a:t>
            </a:r>
          </a:p>
        </p:txBody>
      </p:sp>
      <p:sp>
        <p:nvSpPr>
          <p:cNvPr id="22" name="TextBox 21">
            <a:extLst>
              <a:ext uri="{FF2B5EF4-FFF2-40B4-BE49-F238E27FC236}">
                <a16:creationId xmlns:a16="http://schemas.microsoft.com/office/drawing/2014/main" id="{C4F4717D-A090-CD45-915A-FDD4FF1CB37D}"/>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#3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Get the User’s Account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33" name="标题 1">
            <a:extLst>
              <a:ext uri="{FF2B5EF4-FFF2-40B4-BE49-F238E27FC236}">
                <a16:creationId xmlns:a16="http://schemas.microsoft.com/office/drawing/2014/main" id="{510EC4B7-E2CF-574B-B12F-FF36D6A5E612}"/>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grpSp>
        <p:nvGrpSpPr>
          <p:cNvPr id="34" name="Group 33">
            <a:extLst>
              <a:ext uri="{FF2B5EF4-FFF2-40B4-BE49-F238E27FC236}">
                <a16:creationId xmlns:a16="http://schemas.microsoft.com/office/drawing/2014/main" id="{EF4B6FA1-DADC-6A40-A4DD-AFD6E183BE58}"/>
              </a:ext>
            </a:extLst>
          </p:cNvPr>
          <p:cNvGrpSpPr/>
          <p:nvPr/>
        </p:nvGrpSpPr>
        <p:grpSpPr>
          <a:xfrm>
            <a:off x="289836" y="1524997"/>
            <a:ext cx="9323264" cy="576421"/>
            <a:chOff x="415701" y="1530070"/>
            <a:chExt cx="9323264" cy="576421"/>
          </a:xfrm>
        </p:grpSpPr>
        <p:sp>
          <p:nvSpPr>
            <p:cNvPr id="35" name="Rectangle: Rounded Corners 3">
              <a:extLst>
                <a:ext uri="{FF2B5EF4-FFF2-40B4-BE49-F238E27FC236}">
                  <a16:creationId xmlns:a16="http://schemas.microsoft.com/office/drawing/2014/main" id="{35825CA8-AE17-A34A-925E-0A8D9B9896A9}"/>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6" name="Rectangle: Rounded Corners 5">
              <a:extLst>
                <a:ext uri="{FF2B5EF4-FFF2-40B4-BE49-F238E27FC236}">
                  <a16:creationId xmlns:a16="http://schemas.microsoft.com/office/drawing/2014/main" id="{22444451-76E7-DC4C-88D4-F70955810A2A}"/>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7" name="Rectangle: Rounded Corners 7">
              <a:extLst>
                <a:ext uri="{FF2B5EF4-FFF2-40B4-BE49-F238E27FC236}">
                  <a16:creationId xmlns:a16="http://schemas.microsoft.com/office/drawing/2014/main" id="{1BE6A637-5793-D54A-A739-D6903F002B1D}"/>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8" name="Arrow: Right 8">
              <a:extLst>
                <a:ext uri="{FF2B5EF4-FFF2-40B4-BE49-F238E27FC236}">
                  <a16:creationId xmlns:a16="http://schemas.microsoft.com/office/drawing/2014/main" id="{42EDA8DC-0D84-CB46-AFA4-C889668BCE14}"/>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9" name="Arrow: Right 9">
              <a:extLst>
                <a:ext uri="{FF2B5EF4-FFF2-40B4-BE49-F238E27FC236}">
                  <a16:creationId xmlns:a16="http://schemas.microsoft.com/office/drawing/2014/main" id="{6ABB1E14-B54E-9146-AD90-603813AD2BA4}"/>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5852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744AD-C8EF-95A5-612F-932CC4C1E73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78F54E0-0493-3A6A-E67A-742A712D4323}"/>
              </a:ext>
            </a:extLst>
          </p:cNvPr>
          <p:cNvSpPr txBox="1"/>
          <p:nvPr/>
        </p:nvSpPr>
        <p:spPr>
          <a:xfrm>
            <a:off x="2699002" y="2612445"/>
            <a:ext cx="4953504" cy="338554"/>
          </a:xfrm>
          <a:prstGeom prst="rect">
            <a:avLst/>
          </a:prstGeom>
          <a:noFill/>
          <a:ln w="6350" cap="flat">
            <a:noFill/>
            <a:miter lim="800000"/>
          </a:ln>
        </p:spPr>
        <p:txBody>
          <a:bodyPr wrap="square">
            <a:spAutoFit/>
          </a:bodyPr>
          <a:lstStyle/>
          <a:p>
            <a:r>
              <a:rPr lang="en-US" altLang="zh-CN" sz="1600" b="1" dirty="0">
                <a:solidFill>
                  <a:srgbClr val="9B1717"/>
                </a:solidFill>
                <a:latin typeface="Palatino Linotype" panose="02040502050505030304" pitchFamily="18" charset="0"/>
                <a:ea typeface="宋体" panose="02010600030101010101" pitchFamily="2" charset="-122"/>
              </a:rPr>
              <a:t>Guess the right column name we need! It’s easy!</a:t>
            </a:r>
            <a:endParaRPr lang="zh-CN" altLang="en-US" sz="1600" b="1" dirty="0">
              <a:solidFill>
                <a:srgbClr val="9B1717"/>
              </a:solidFill>
              <a:latin typeface="Palatino Linotype" panose="02040502050505030304" pitchFamily="18" charset="0"/>
              <a:ea typeface="宋体" panose="02010600030101010101" pitchFamily="2" charset="-122"/>
            </a:endParaRPr>
          </a:p>
        </p:txBody>
      </p:sp>
      <p:cxnSp>
        <p:nvCxnSpPr>
          <p:cNvPr id="23" name="Straight Connector 22">
            <a:extLst>
              <a:ext uri="{FF2B5EF4-FFF2-40B4-BE49-F238E27FC236}">
                <a16:creationId xmlns:a16="http://schemas.microsoft.com/office/drawing/2014/main" id="{F79B8D78-D23A-9DC2-1176-5BA7447487DA}"/>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8D3B487C-6906-922B-5E8F-DAB366F3F159}"/>
              </a:ext>
            </a:extLst>
          </p:cNvPr>
          <p:cNvGrpSpPr/>
          <p:nvPr/>
        </p:nvGrpSpPr>
        <p:grpSpPr>
          <a:xfrm>
            <a:off x="1465180" y="3053258"/>
            <a:ext cx="7231442" cy="644229"/>
            <a:chOff x="6439094" y="2673709"/>
            <a:chExt cx="7231442" cy="644229"/>
          </a:xfrm>
        </p:grpSpPr>
        <p:sp>
          <p:nvSpPr>
            <p:cNvPr id="15" name="Rectangle: Rounded Corners 14">
              <a:extLst>
                <a:ext uri="{FF2B5EF4-FFF2-40B4-BE49-F238E27FC236}">
                  <a16:creationId xmlns:a16="http://schemas.microsoft.com/office/drawing/2014/main" id="{1DAE975D-6FED-94A4-C887-1F5348F5E992}"/>
                </a:ext>
              </a:extLst>
            </p:cNvPr>
            <p:cNvSpPr/>
            <p:nvPr/>
          </p:nvSpPr>
          <p:spPr>
            <a:xfrm>
              <a:off x="6860418" y="2673709"/>
              <a:ext cx="6810118" cy="644229"/>
            </a:xfrm>
            <a:prstGeom prst="roundRect">
              <a:avLst/>
            </a:prstGeom>
            <a:solidFill>
              <a:schemeClr val="accent6">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9B1717"/>
                  </a:solidFill>
                  <a:effectLst/>
                  <a:latin typeface="Arial Unicode MS"/>
                </a:rPr>
                <a:t>qwert</a:t>
              </a:r>
              <a:r>
                <a:rPr kumimoji="0" lang="zh-CN" altLang="zh-CN" sz="1400" b="0" i="0" u="none" strike="noStrike" cap="none" normalizeH="0" baseline="0" dirty="0">
                  <a:ln>
                    <a:noFill/>
                  </a:ln>
                  <a:solidFill>
                    <a:schemeClr val="tx1"/>
                  </a:solidFill>
                  <a:effectLst/>
                  <a:latin typeface="Arial Unicode MS"/>
                </a:rPr>
                <a:t>')) UNION SELECT </a:t>
              </a:r>
              <a:r>
                <a:rPr kumimoji="0" lang="zh-CN" altLang="zh-CN" sz="1400" b="1" i="0" u="none" strike="noStrike" cap="none" normalizeH="0" baseline="0" dirty="0">
                  <a:ln>
                    <a:noFill/>
                  </a:ln>
                  <a:solidFill>
                    <a:srgbClr val="9B1717"/>
                  </a:solidFill>
                  <a:effectLst/>
                  <a:latin typeface="Arial Unicode MS"/>
                </a:rPr>
                <a:t>id, email, password</a:t>
              </a:r>
              <a:r>
                <a:rPr kumimoji="0" lang="zh-CN" altLang="zh-CN" sz="1400" b="0" i="0" u="none" strike="noStrike" cap="none" normalizeH="0" baseline="0" dirty="0">
                  <a:ln>
                    <a:noFill/>
                  </a:ln>
                  <a:solidFill>
                    <a:schemeClr val="tx1"/>
                  </a:solidFill>
                  <a:effectLst/>
                  <a:latin typeface="Arial Unicode MS"/>
                </a:rPr>
                <a:t>, '4', '5', '6', '7', '8', '9' FROM Users--</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1A169D43-2BB0-D647-DBE6-5FAED47F3E97}"/>
                </a:ext>
              </a:extLst>
            </p:cNvPr>
            <p:cNvSpPr txBox="1"/>
            <p:nvPr/>
          </p:nvSpPr>
          <p:spPr>
            <a:xfrm>
              <a:off x="6439094" y="2826546"/>
              <a:ext cx="265599" cy="338554"/>
            </a:xfrm>
            <a:prstGeom prst="rect">
              <a:avLst/>
            </a:prstGeom>
            <a:noFill/>
            <a:ln w="6350" cap="flat">
              <a:noFill/>
              <a:miter lim="800000"/>
            </a:ln>
          </p:spPr>
          <p:txBody>
            <a:bodyPr wrap="square">
              <a:spAutoFit/>
            </a:bodyPr>
            <a:lstStyle/>
            <a:p>
              <a:r>
                <a:rPr lang="en-US" altLang="zh-CN" sz="1600" b="1" dirty="0">
                  <a:latin typeface="Palatino Linotype" panose="02040502050505030304" pitchFamily="18" charset="0"/>
                  <a:ea typeface="宋体" panose="02010600030101010101" pitchFamily="2" charset="-122"/>
                </a:rPr>
                <a:t>q</a:t>
              </a:r>
              <a:endParaRPr lang="zh-CN" altLang="en-US" sz="1600" b="1" dirty="0">
                <a:latin typeface="Palatino Linotype" panose="02040502050505030304" pitchFamily="18" charset="0"/>
                <a:ea typeface="宋体" panose="02010600030101010101" pitchFamily="2" charset="-122"/>
              </a:endParaRPr>
            </a:p>
          </p:txBody>
        </p:sp>
      </p:grpSp>
      <p:pic>
        <p:nvPicPr>
          <p:cNvPr id="24" name="Picture 23">
            <a:extLst>
              <a:ext uri="{FF2B5EF4-FFF2-40B4-BE49-F238E27FC236}">
                <a16:creationId xmlns:a16="http://schemas.microsoft.com/office/drawing/2014/main" id="{50B1BA68-FD4E-FFC5-02BD-DFC020B83BFC}"/>
              </a:ext>
            </a:extLst>
          </p:cNvPr>
          <p:cNvPicPr>
            <a:picLocks noChangeAspect="1"/>
          </p:cNvPicPr>
          <p:nvPr/>
        </p:nvPicPr>
        <p:blipFill>
          <a:blip r:embed="rId3"/>
          <a:srcRect b="44831"/>
          <a:stretch/>
        </p:blipFill>
        <p:spPr>
          <a:xfrm>
            <a:off x="75517" y="3808447"/>
            <a:ext cx="9704734" cy="1683626"/>
          </a:xfrm>
          <a:prstGeom prst="rect">
            <a:avLst/>
          </a:prstGeom>
        </p:spPr>
      </p:pic>
      <p:sp>
        <p:nvSpPr>
          <p:cNvPr id="16" name="TextBox 15">
            <a:extLst>
              <a:ext uri="{FF2B5EF4-FFF2-40B4-BE49-F238E27FC236}">
                <a16:creationId xmlns:a16="http://schemas.microsoft.com/office/drawing/2014/main" id="{6D986B52-AD52-0543-BE1C-C5A94FE3F9CB}"/>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#3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Get the User’s Account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26" name="文本框 2">
            <a:extLst>
              <a:ext uri="{FF2B5EF4-FFF2-40B4-BE49-F238E27FC236}">
                <a16:creationId xmlns:a16="http://schemas.microsoft.com/office/drawing/2014/main" id="{5EEA4EB8-7A0F-CC4D-8B9E-FABD65923F9F}"/>
              </a:ext>
            </a:extLst>
          </p:cNvPr>
          <p:cNvSpPr txBox="1"/>
          <p:nvPr/>
        </p:nvSpPr>
        <p:spPr>
          <a:xfrm>
            <a:off x="783114" y="5898326"/>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ctr"/>
            <a:r>
              <a:rPr lang="en-US" altLang="zh-CN" sz="1600" b="1" dirty="0">
                <a:solidFill>
                  <a:srgbClr val="9B1717"/>
                </a:solidFill>
                <a:latin typeface="Palatino Linotype" panose="02040502050505030304" pitchFamily="18" charset="0"/>
                <a:ea typeface="宋体" panose="02010600030101010101" pitchFamily="2" charset="-122"/>
              </a:rPr>
              <a:t>q</a:t>
            </a:r>
            <a:r>
              <a:rPr lang="en-US" altLang="zh-CN" sz="1600" b="1" dirty="0">
                <a:latin typeface="Palatino Linotype" panose="02040502050505030304" pitchFamily="18" charset="0"/>
                <a:ea typeface="宋体" panose="02010600030101010101" pitchFamily="2" charset="-122"/>
              </a:rPr>
              <a:t> is used for goods selected.</a:t>
            </a:r>
          </a:p>
          <a:p>
            <a:pPr algn="ctr"/>
            <a:r>
              <a:rPr lang="en-US" altLang="zh-CN" sz="1600" b="1" dirty="0">
                <a:latin typeface="Palatino Linotype" panose="02040502050505030304" pitchFamily="18" charset="0"/>
                <a:ea typeface="宋体" panose="02010600030101010101" pitchFamily="2" charset="-122"/>
              </a:rPr>
              <a:t>Let q=</a:t>
            </a:r>
            <a:r>
              <a:rPr lang="en-US" altLang="zh-CN" sz="1600" b="1" dirty="0" err="1">
                <a:latin typeface="Palatino Linotype" panose="02040502050505030304" pitchFamily="18" charset="0"/>
                <a:ea typeface="宋体" panose="02010600030101010101" pitchFamily="2" charset="-122"/>
              </a:rPr>
              <a:t>qwert</a:t>
            </a:r>
            <a:r>
              <a:rPr lang="en-US" altLang="zh-CN" sz="1600" b="1" dirty="0">
                <a:latin typeface="Palatino Linotype" panose="02040502050505030304" pitchFamily="18" charset="0"/>
                <a:ea typeface="宋体" panose="02010600030101010101" pitchFamily="2" charset="-122"/>
              </a:rPr>
              <a:t> or any other word to selected no goods and  just return the users’ information</a:t>
            </a:r>
            <a:endParaRPr lang="zh-CN" altLang="en-US" sz="1600" b="1" dirty="0">
              <a:latin typeface="Palatino Linotype" panose="02040502050505030304" pitchFamily="18" charset="0"/>
              <a:ea typeface="宋体" panose="02010600030101010101" pitchFamily="2" charset="-122"/>
            </a:endParaRPr>
          </a:p>
        </p:txBody>
      </p:sp>
      <p:grpSp>
        <p:nvGrpSpPr>
          <p:cNvPr id="27" name="Group 26">
            <a:extLst>
              <a:ext uri="{FF2B5EF4-FFF2-40B4-BE49-F238E27FC236}">
                <a16:creationId xmlns:a16="http://schemas.microsoft.com/office/drawing/2014/main" id="{B239BA93-B96C-F740-ABBD-A5EA48E75561}"/>
              </a:ext>
            </a:extLst>
          </p:cNvPr>
          <p:cNvGrpSpPr/>
          <p:nvPr/>
        </p:nvGrpSpPr>
        <p:grpSpPr>
          <a:xfrm>
            <a:off x="289836" y="1524997"/>
            <a:ext cx="9323264" cy="576421"/>
            <a:chOff x="415701" y="1530070"/>
            <a:chExt cx="9323264" cy="576421"/>
          </a:xfrm>
        </p:grpSpPr>
        <p:sp>
          <p:nvSpPr>
            <p:cNvPr id="28" name="Rectangle: Rounded Corners 3">
              <a:extLst>
                <a:ext uri="{FF2B5EF4-FFF2-40B4-BE49-F238E27FC236}">
                  <a16:creationId xmlns:a16="http://schemas.microsoft.com/office/drawing/2014/main" id="{D0042819-5CCE-274E-9F77-715D3649F638}"/>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9" name="Rectangle: Rounded Corners 5">
              <a:extLst>
                <a:ext uri="{FF2B5EF4-FFF2-40B4-BE49-F238E27FC236}">
                  <a16:creationId xmlns:a16="http://schemas.microsoft.com/office/drawing/2014/main" id="{53C09764-F069-1147-8185-2209A3412216}"/>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0" name="Rectangle: Rounded Corners 7">
              <a:extLst>
                <a:ext uri="{FF2B5EF4-FFF2-40B4-BE49-F238E27FC236}">
                  <a16:creationId xmlns:a16="http://schemas.microsoft.com/office/drawing/2014/main" id="{96090CA0-9ADD-1446-822F-8E55BBE1935C}"/>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2" name="Arrow: Right 8">
              <a:extLst>
                <a:ext uri="{FF2B5EF4-FFF2-40B4-BE49-F238E27FC236}">
                  <a16:creationId xmlns:a16="http://schemas.microsoft.com/office/drawing/2014/main" id="{CA71FDC5-E314-0642-8C23-1E1E830A0772}"/>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3" name="Arrow: Right 9">
              <a:extLst>
                <a:ext uri="{FF2B5EF4-FFF2-40B4-BE49-F238E27FC236}">
                  <a16:creationId xmlns:a16="http://schemas.microsoft.com/office/drawing/2014/main" id="{3833F852-B6C6-834D-B727-D3599A485B33}"/>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34" name="标题 1">
            <a:extLst>
              <a:ext uri="{FF2B5EF4-FFF2-40B4-BE49-F238E27FC236}">
                <a16:creationId xmlns:a16="http://schemas.microsoft.com/office/drawing/2014/main" id="{D27CAF7E-DFE3-F442-94D3-E53202F673D1}"/>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3694588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354E-545E-A9A0-BE14-AF67564B7DB8}"/>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853A144-444E-619D-6DDD-8FDD49B12CC7}"/>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F733DBF7-4B37-BF4D-A22F-A460F1D7C90A}"/>
              </a:ext>
            </a:extLst>
          </p:cNvPr>
          <p:cNvGrpSpPr/>
          <p:nvPr/>
        </p:nvGrpSpPr>
        <p:grpSpPr>
          <a:xfrm>
            <a:off x="244757" y="2640853"/>
            <a:ext cx="9413422" cy="3849281"/>
            <a:chOff x="396043" y="2479181"/>
            <a:chExt cx="9413422" cy="3849281"/>
          </a:xfrm>
        </p:grpSpPr>
        <p:sp>
          <p:nvSpPr>
            <p:cNvPr id="31" name="TextBox 30">
              <a:extLst>
                <a:ext uri="{FF2B5EF4-FFF2-40B4-BE49-F238E27FC236}">
                  <a16:creationId xmlns:a16="http://schemas.microsoft.com/office/drawing/2014/main" id="{47118261-C749-3C13-AA80-3125BDBCDFC1}"/>
                </a:ext>
              </a:extLst>
            </p:cNvPr>
            <p:cNvSpPr txBox="1"/>
            <p:nvPr/>
          </p:nvSpPr>
          <p:spPr>
            <a:xfrm>
              <a:off x="396043" y="5075331"/>
              <a:ext cx="9413422" cy="523220"/>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400" b="1" dirty="0">
                  <a:latin typeface="Palatino Linotype" panose="02040502050505030304" pitchFamily="18" charset="0"/>
                  <a:ea typeface="宋体" panose="02010600030101010101" pitchFamily="2" charset="-122"/>
                </a:rPr>
                <a:t>Guess that when </a:t>
              </a:r>
              <a:r>
                <a:rPr lang="en-US" altLang="zh-CN" sz="1400" b="1" dirty="0" err="1">
                  <a:latin typeface="Palatino Linotype" panose="02040502050505030304" pitchFamily="18" charset="0"/>
                  <a:ea typeface="宋体" panose="02010600030101010101" pitchFamily="2" charset="-122"/>
                </a:rPr>
                <a:t>len</a:t>
              </a:r>
              <a:r>
                <a:rPr lang="en-US" altLang="zh-CN" sz="1400" b="1" dirty="0">
                  <a:latin typeface="Palatino Linotype" panose="02040502050505030304" pitchFamily="18" charset="0"/>
                  <a:ea typeface="宋体" panose="02010600030101010101" pitchFamily="2" charset="-122"/>
                </a:rPr>
                <a:t>(result of </a:t>
              </a:r>
              <a:r>
                <a:rPr lang="en-US" altLang="zh-CN" sz="1400" b="1" dirty="0" err="1">
                  <a:latin typeface="Palatino Linotype" panose="02040502050505030304" pitchFamily="18" charset="0"/>
                  <a:ea typeface="宋体" panose="02010600030101010101" pitchFamily="2" charset="-122"/>
                </a:rPr>
                <a:t>sql</a:t>
              </a:r>
              <a:r>
                <a:rPr lang="en-US" altLang="zh-CN" sz="1400" b="1" dirty="0">
                  <a:latin typeface="Palatino Linotype" panose="02040502050505030304" pitchFamily="18" charset="0"/>
                  <a:ea typeface="宋体" panose="02010600030101010101" pitchFamily="2" charset="-122"/>
                </a:rPr>
                <a:t>) !=0, we will login successfully. </a:t>
              </a:r>
            </a:p>
            <a:p>
              <a:pPr algn="ctr"/>
              <a:r>
                <a:rPr lang="en-US" altLang="zh-CN" sz="1400" b="1" dirty="0">
                  <a:latin typeface="Palatino Linotype" panose="02040502050505030304" pitchFamily="18" charset="0"/>
                  <a:ea typeface="宋体" panose="02010600030101010101" pitchFamily="2" charset="-122"/>
                </a:rPr>
                <a:t>Because the password is </a:t>
              </a:r>
              <a:r>
                <a:rPr lang="en-US" altLang="zh-CN" sz="1400" b="1" dirty="0">
                  <a:solidFill>
                    <a:srgbClr val="FF0000"/>
                  </a:solidFill>
                  <a:latin typeface="Palatino Linotype" panose="02040502050505030304" pitchFamily="18" charset="0"/>
                  <a:ea typeface="宋体" panose="02010600030101010101" pitchFamily="2" charset="-122"/>
                </a:rPr>
                <a:t>encrypted</a:t>
              </a:r>
              <a:r>
                <a:rPr lang="en-US" altLang="zh-CN" sz="1400" b="1" dirty="0">
                  <a:latin typeface="Palatino Linotype" panose="02040502050505030304" pitchFamily="18" charset="0"/>
                  <a:ea typeface="宋体" panose="02010600030101010101" pitchFamily="2" charset="-122"/>
                </a:rPr>
                <a:t>, it is necessary to </a:t>
              </a:r>
              <a:r>
                <a:rPr lang="en-US" altLang="zh-CN" sz="1400" b="1" dirty="0">
                  <a:solidFill>
                    <a:srgbClr val="FF0000"/>
                  </a:solidFill>
                  <a:latin typeface="Palatino Linotype" panose="02040502050505030304" pitchFamily="18" charset="0"/>
                  <a:ea typeface="宋体" panose="02010600030101010101" pitchFamily="2" charset="-122"/>
                </a:rPr>
                <a:t>bypass the password.</a:t>
              </a:r>
              <a:endParaRPr lang="zh-CN" altLang="en-US" sz="1400" b="1" dirty="0">
                <a:solidFill>
                  <a:srgbClr val="FF0000"/>
                </a:solidFill>
                <a:latin typeface="Palatino Linotype" panose="02040502050505030304" pitchFamily="18" charset="0"/>
                <a:ea typeface="宋体" panose="02010600030101010101" pitchFamily="2" charset="-122"/>
              </a:endParaRPr>
            </a:p>
          </p:txBody>
        </p:sp>
        <p:pic>
          <p:nvPicPr>
            <p:cNvPr id="11" name="Picture 10">
              <a:extLst>
                <a:ext uri="{FF2B5EF4-FFF2-40B4-BE49-F238E27FC236}">
                  <a16:creationId xmlns:a16="http://schemas.microsoft.com/office/drawing/2014/main" id="{03A78D0D-0335-1CC4-AB85-AFF70AAD2BE1}"/>
                </a:ext>
              </a:extLst>
            </p:cNvPr>
            <p:cNvPicPr>
              <a:picLocks noChangeAspect="1"/>
            </p:cNvPicPr>
            <p:nvPr/>
          </p:nvPicPr>
          <p:blipFill>
            <a:blip r:embed="rId3"/>
            <a:stretch>
              <a:fillRect/>
            </a:stretch>
          </p:blipFill>
          <p:spPr>
            <a:xfrm>
              <a:off x="396043" y="2479181"/>
              <a:ext cx="5384255" cy="2498864"/>
            </a:xfrm>
            <a:prstGeom prst="rect">
              <a:avLst/>
            </a:prstGeom>
          </p:spPr>
        </p:pic>
        <p:sp>
          <p:nvSpPr>
            <p:cNvPr id="12" name="TextBox 11">
              <a:extLst>
                <a:ext uri="{FF2B5EF4-FFF2-40B4-BE49-F238E27FC236}">
                  <a16:creationId xmlns:a16="http://schemas.microsoft.com/office/drawing/2014/main" id="{23B6B798-98A8-134D-E6E8-40EC1D73C501}"/>
                </a:ext>
              </a:extLst>
            </p:cNvPr>
            <p:cNvSpPr txBox="1"/>
            <p:nvPr/>
          </p:nvSpPr>
          <p:spPr>
            <a:xfrm>
              <a:off x="5798094" y="2594847"/>
              <a:ext cx="4011371" cy="2246769"/>
            </a:xfrm>
            <a:prstGeom prst="rect">
              <a:avLst/>
            </a:prstGeom>
            <a:solidFill>
              <a:schemeClr val="accent3">
                <a:lumMod val="20000"/>
                <a:lumOff val="80000"/>
              </a:schemeClr>
            </a:solidFill>
            <a:ln w="6350" cap="flat">
              <a:noFill/>
              <a:miter lim="800000"/>
            </a:ln>
          </p:spPr>
          <p:txBody>
            <a:bodyPr wrap="square">
              <a:spAutoFit/>
            </a:bodyPr>
            <a:lstStyle/>
            <a:p>
              <a:endParaRPr lang="en-US" altLang="zh-CN" sz="1400" dirty="0">
                <a:latin typeface="Palatino Linotype" panose="02040502050505030304" pitchFamily="18" charset="0"/>
                <a:ea typeface="宋体" panose="02010600030101010101" pitchFamily="2" charset="-122"/>
              </a:endParaRPr>
            </a:p>
            <a:p>
              <a:r>
                <a:rPr lang="en-US" altLang="zh-CN" sz="1400" dirty="0">
                  <a:latin typeface="Palatino Linotype" panose="02040502050505030304" pitchFamily="18" charset="0"/>
                  <a:ea typeface="宋体" panose="02010600030101010101" pitchFamily="2" charset="-122"/>
                </a:rPr>
                <a:t>Get the </a:t>
              </a:r>
              <a:r>
                <a:rPr lang="en-US" altLang="zh-CN" sz="1400" dirty="0" err="1">
                  <a:latin typeface="Palatino Linotype" panose="02040502050505030304" pitchFamily="18" charset="0"/>
                  <a:ea typeface="宋体" panose="02010600030101010101" pitchFamily="2" charset="-122"/>
                </a:rPr>
                <a:t>sql</a:t>
              </a:r>
              <a:r>
                <a:rPr lang="en-US" altLang="zh-CN" sz="1400" dirty="0">
                  <a:latin typeface="Palatino Linotype" panose="02040502050505030304" pitchFamily="18" charset="0"/>
                  <a:ea typeface="宋体" panose="02010600030101010101" pitchFamily="2" charset="-122"/>
                </a:rPr>
                <a:t> command </a:t>
              </a:r>
            </a:p>
            <a:p>
              <a:r>
                <a:rPr lang="en-US" altLang="zh-CN" sz="1400" i="1" dirty="0">
                  <a:solidFill>
                    <a:srgbClr val="FF0000"/>
                  </a:solidFill>
                  <a:latin typeface="Palatino Linotype" panose="02040502050505030304" pitchFamily="18" charset="0"/>
                  <a:ea typeface="宋体" panose="02010600030101010101" pitchFamily="2" charset="-122"/>
                </a:rPr>
                <a:t>‘SELECT * FROM Users </a:t>
              </a:r>
            </a:p>
            <a:p>
              <a:r>
                <a:rPr lang="en-US" altLang="zh-CN" sz="1400" i="1" dirty="0">
                  <a:solidFill>
                    <a:srgbClr val="FF0000"/>
                  </a:solidFill>
                  <a:latin typeface="Palatino Linotype" panose="02040502050505030304" pitchFamily="18" charset="0"/>
                  <a:ea typeface="宋体" panose="02010600030101010101" pitchFamily="2" charset="-122"/>
                </a:rPr>
                <a:t>WHERE </a:t>
              </a:r>
            </a:p>
            <a:p>
              <a:r>
                <a:rPr lang="en-US" altLang="zh-CN" sz="1400" i="1" dirty="0">
                  <a:solidFill>
                    <a:srgbClr val="FF0000"/>
                  </a:solidFill>
                  <a:latin typeface="Palatino Linotype" panose="02040502050505030304" pitchFamily="18" charset="0"/>
                  <a:ea typeface="宋体" panose="02010600030101010101" pitchFamily="2" charset="-122"/>
                </a:rPr>
                <a:t>email </a:t>
              </a:r>
              <a:r>
                <a:rPr lang="en-US" altLang="zh-CN" sz="1400" i="1" dirty="0">
                  <a:latin typeface="Palatino Linotype" panose="02040502050505030304" pitchFamily="18" charset="0"/>
                  <a:ea typeface="宋体" panose="02010600030101010101" pitchFamily="2" charset="-122"/>
                </a:rPr>
                <a:t>= ‘</a:t>
              </a:r>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 </a:t>
              </a:r>
            </a:p>
            <a:p>
              <a:r>
                <a:rPr lang="en-US" altLang="zh-CN" sz="1400" i="1" dirty="0">
                  <a:solidFill>
                    <a:srgbClr val="FF0000"/>
                  </a:solidFill>
                  <a:latin typeface="Palatino Linotype" panose="02040502050505030304" pitchFamily="18" charset="0"/>
                  <a:ea typeface="宋体" panose="02010600030101010101" pitchFamily="2" charset="-122"/>
                </a:rPr>
                <a:t>AND </a:t>
              </a:r>
            </a:p>
            <a:p>
              <a:r>
                <a:rPr lang="en-US" altLang="zh-CN" sz="1400" i="1" dirty="0">
                  <a:solidFill>
                    <a:srgbClr val="FF0000"/>
                  </a:solidFill>
                  <a:latin typeface="Palatino Linotype" panose="02040502050505030304" pitchFamily="18" charset="0"/>
                  <a:ea typeface="宋体" panose="02010600030101010101" pitchFamily="2" charset="-122"/>
                </a:rPr>
                <a:t>password </a:t>
              </a:r>
              <a:r>
                <a:rPr lang="en-US" altLang="zh-CN" sz="1400" i="1" dirty="0">
                  <a:latin typeface="Palatino Linotype" panose="02040502050505030304" pitchFamily="18" charset="0"/>
                  <a:ea typeface="宋体" panose="02010600030101010101" pitchFamily="2" charset="-122"/>
                </a:rPr>
                <a:t>= '312351bff07989769097660a56395065’ </a:t>
              </a:r>
            </a:p>
            <a:p>
              <a:r>
                <a:rPr lang="en-US" altLang="zh-CN" sz="1400" i="1" dirty="0">
                  <a:latin typeface="Palatino Linotype" panose="02040502050505030304" pitchFamily="18" charset="0"/>
                  <a:ea typeface="宋体" panose="02010600030101010101" pitchFamily="2" charset="-122"/>
                </a:rPr>
                <a:t>AND </a:t>
              </a:r>
            </a:p>
            <a:p>
              <a:r>
                <a:rPr lang="en-US" altLang="zh-CN" sz="1400" i="1" dirty="0" err="1">
                  <a:latin typeface="Palatino Linotype" panose="02040502050505030304" pitchFamily="18" charset="0"/>
                  <a:ea typeface="宋体" panose="02010600030101010101" pitchFamily="2" charset="-122"/>
                </a:rPr>
                <a:t>deletedAt</a:t>
              </a:r>
              <a:r>
                <a:rPr lang="en-US" altLang="zh-CN" sz="1400" i="1" dirty="0">
                  <a:latin typeface="Palatino Linotype" panose="02040502050505030304" pitchFamily="18" charset="0"/>
                  <a:ea typeface="宋体" panose="02010600030101010101" pitchFamily="2" charset="-122"/>
                </a:rPr>
                <a:t> IS NULL’</a:t>
              </a:r>
            </a:p>
            <a:p>
              <a:endParaRPr lang="en-US" altLang="zh-CN" sz="1400" i="1" dirty="0">
                <a:solidFill>
                  <a:srgbClr val="FF0000"/>
                </a:solidFill>
                <a:latin typeface="Palatino Linotype" panose="02040502050505030304" pitchFamily="18" charset="0"/>
                <a:ea typeface="宋体" panose="02010600030101010101" pitchFamily="2" charset="-122"/>
              </a:endParaRPr>
            </a:p>
          </p:txBody>
        </p:sp>
        <p:sp>
          <p:nvSpPr>
            <p:cNvPr id="17" name="Rectangle 16">
              <a:extLst>
                <a:ext uri="{FF2B5EF4-FFF2-40B4-BE49-F238E27FC236}">
                  <a16:creationId xmlns:a16="http://schemas.microsoft.com/office/drawing/2014/main" id="{D8A93C06-248F-9A25-9831-FCBB1CC32A41}"/>
                </a:ext>
              </a:extLst>
            </p:cNvPr>
            <p:cNvSpPr/>
            <p:nvPr/>
          </p:nvSpPr>
          <p:spPr>
            <a:xfrm>
              <a:off x="4534879" y="5805243"/>
              <a:ext cx="5274586"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The </a:t>
              </a:r>
              <a:r>
                <a:rPr lang="en-US" altLang="zh-CN" sz="1400" i="1" dirty="0" err="1">
                  <a:solidFill>
                    <a:srgbClr val="FF0000"/>
                  </a:solidFill>
                  <a:latin typeface="Palatino Linotype" panose="02040502050505030304" pitchFamily="18" charset="0"/>
                  <a:ea typeface="宋体" panose="02010600030101010101" pitchFamily="2" charset="-122"/>
                </a:rPr>
                <a:t>sql</a:t>
              </a:r>
              <a:r>
                <a:rPr lang="en-US" altLang="zh-CN" sz="1400" i="1" dirty="0">
                  <a:solidFill>
                    <a:srgbClr val="FF0000"/>
                  </a:solidFill>
                  <a:latin typeface="Palatino Linotype" panose="02040502050505030304" pitchFamily="18" charset="0"/>
                  <a:ea typeface="宋体" panose="02010600030101010101" pitchFamily="2" charset="-122"/>
                </a:rPr>
                <a:t> command will be </a:t>
              </a:r>
            </a:p>
            <a:p>
              <a:r>
                <a:rPr lang="en-US" altLang="zh-CN" sz="1400" i="1" dirty="0">
                  <a:latin typeface="Palatino Linotype" panose="02040502050505030304" pitchFamily="18" charset="0"/>
                  <a:ea typeface="宋体" panose="02010600030101010101" pitchFamily="2" charset="-122"/>
                </a:rPr>
                <a:t>‘SELECT * FROM Users WHERE email = ‘</a:t>
              </a:r>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 </a:t>
              </a:r>
            </a:p>
          </p:txBody>
        </p:sp>
        <p:sp>
          <p:nvSpPr>
            <p:cNvPr id="18" name="Rectangle 17">
              <a:extLst>
                <a:ext uri="{FF2B5EF4-FFF2-40B4-BE49-F238E27FC236}">
                  <a16:creationId xmlns:a16="http://schemas.microsoft.com/office/drawing/2014/main" id="{A5345703-AE2B-AA28-3B9B-3F2D984764A1}"/>
                </a:ext>
              </a:extLst>
            </p:cNvPr>
            <p:cNvSpPr/>
            <p:nvPr/>
          </p:nvSpPr>
          <p:spPr>
            <a:xfrm>
              <a:off x="396043" y="5805243"/>
              <a:ext cx="1807803"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Input:</a:t>
              </a:r>
            </a:p>
            <a:p>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a:t>
              </a:r>
              <a:endParaRPr lang="en-US" altLang="zh-CN" sz="1400" i="1" dirty="0">
                <a:solidFill>
                  <a:srgbClr val="FF0000"/>
                </a:solidFill>
                <a:latin typeface="Palatino Linotype" panose="02040502050505030304" pitchFamily="18" charset="0"/>
                <a:ea typeface="宋体" panose="02010600030101010101" pitchFamily="2" charset="-122"/>
              </a:endParaRPr>
            </a:p>
          </p:txBody>
        </p:sp>
        <p:cxnSp>
          <p:nvCxnSpPr>
            <p:cNvPr id="20" name="Straight Arrow Connector 19">
              <a:extLst>
                <a:ext uri="{FF2B5EF4-FFF2-40B4-BE49-F238E27FC236}">
                  <a16:creationId xmlns:a16="http://schemas.microsoft.com/office/drawing/2014/main" id="{21C3A00A-7F41-C143-9D68-8FB1AC51A7F0}"/>
                </a:ext>
              </a:extLst>
            </p:cNvPr>
            <p:cNvCxnSpPr>
              <a:cxnSpLocks/>
              <a:stCxn id="18" idx="3"/>
              <a:endCxn id="17" idx="1"/>
            </p:cNvCxnSpPr>
            <p:nvPr/>
          </p:nvCxnSpPr>
          <p:spPr>
            <a:xfrm>
              <a:off x="2203846" y="6066853"/>
              <a:ext cx="2331033" cy="0"/>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E5E4DCF-F9E2-F25D-01F9-86F9193FD3FA}"/>
                </a:ext>
              </a:extLst>
            </p:cNvPr>
            <p:cNvSpPr txBox="1"/>
            <p:nvPr/>
          </p:nvSpPr>
          <p:spPr>
            <a:xfrm>
              <a:off x="2457530" y="5822979"/>
              <a:ext cx="1872208" cy="46474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Use -- to Comment out </a:t>
              </a:r>
            </a:p>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the code that follows</a:t>
              </a:r>
              <a:endParaRPr lang="zh-CN" altLang="en-US" sz="1400" b="1" dirty="0">
                <a:latin typeface="Palatino Linotype" panose="02040502050505030304" pitchFamily="18" charset="0"/>
                <a:ea typeface="宋体" panose="02010600030101010101" pitchFamily="2" charset="-122"/>
              </a:endParaRPr>
            </a:p>
          </p:txBody>
        </p:sp>
      </p:grpSp>
      <p:sp>
        <p:nvSpPr>
          <p:cNvPr id="19" name="TextBox 18">
            <a:extLst>
              <a:ext uri="{FF2B5EF4-FFF2-40B4-BE49-F238E27FC236}">
                <a16:creationId xmlns:a16="http://schemas.microsoft.com/office/drawing/2014/main" id="{E58B7022-79D5-EF46-AF5B-01226EAAF0AE}"/>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#4 Log in using other’s account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grpSp>
        <p:nvGrpSpPr>
          <p:cNvPr id="21" name="Group 20">
            <a:extLst>
              <a:ext uri="{FF2B5EF4-FFF2-40B4-BE49-F238E27FC236}">
                <a16:creationId xmlns:a16="http://schemas.microsoft.com/office/drawing/2014/main" id="{E85C49FF-DBB5-964D-B7A7-A9D1C067EB61}"/>
              </a:ext>
            </a:extLst>
          </p:cNvPr>
          <p:cNvGrpSpPr/>
          <p:nvPr/>
        </p:nvGrpSpPr>
        <p:grpSpPr>
          <a:xfrm>
            <a:off x="289836" y="1524997"/>
            <a:ext cx="9323264" cy="576421"/>
            <a:chOff x="415701" y="1530070"/>
            <a:chExt cx="9323264" cy="576421"/>
          </a:xfrm>
        </p:grpSpPr>
        <p:sp>
          <p:nvSpPr>
            <p:cNvPr id="22" name="Rectangle: Rounded Corners 3">
              <a:extLst>
                <a:ext uri="{FF2B5EF4-FFF2-40B4-BE49-F238E27FC236}">
                  <a16:creationId xmlns:a16="http://schemas.microsoft.com/office/drawing/2014/main" id="{139DA6CD-7662-8146-9E42-FCECA27CD274}"/>
                </a:ext>
              </a:extLst>
            </p:cNvPr>
            <p:cNvSpPr/>
            <p:nvPr/>
          </p:nvSpPr>
          <p:spPr>
            <a:xfrm>
              <a:off x="415701" y="1530070"/>
              <a:ext cx="2160240" cy="57642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4" name="Rectangle: Rounded Corners 5">
              <a:extLst>
                <a:ext uri="{FF2B5EF4-FFF2-40B4-BE49-F238E27FC236}">
                  <a16:creationId xmlns:a16="http://schemas.microsoft.com/office/drawing/2014/main" id="{AC402924-0C73-1D4C-8E02-0CC6CC67EDFB}"/>
                </a:ext>
              </a:extLst>
            </p:cNvPr>
            <p:cNvSpPr/>
            <p:nvPr/>
          </p:nvSpPr>
          <p:spPr>
            <a:xfrm>
              <a:off x="3925205" y="1532859"/>
              <a:ext cx="2304256" cy="57084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5" name="Rectangle: Rounded Corners 7">
              <a:extLst>
                <a:ext uri="{FF2B5EF4-FFF2-40B4-BE49-F238E27FC236}">
                  <a16:creationId xmlns:a16="http://schemas.microsoft.com/office/drawing/2014/main" id="{59864A89-9E1B-3548-81D1-3702D8A390F0}"/>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6" name="Arrow: Right 8">
              <a:extLst>
                <a:ext uri="{FF2B5EF4-FFF2-40B4-BE49-F238E27FC236}">
                  <a16:creationId xmlns:a16="http://schemas.microsoft.com/office/drawing/2014/main" id="{A71C3956-EBE9-2C49-A485-BE03DBFE5820}"/>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8" name="Arrow: Right 9">
              <a:extLst>
                <a:ext uri="{FF2B5EF4-FFF2-40B4-BE49-F238E27FC236}">
                  <a16:creationId xmlns:a16="http://schemas.microsoft.com/office/drawing/2014/main" id="{E778D669-8393-D044-B3A0-99F9AB28E8DD}"/>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32" name="标题 1">
            <a:extLst>
              <a:ext uri="{FF2B5EF4-FFF2-40B4-BE49-F238E27FC236}">
                <a16:creationId xmlns:a16="http://schemas.microsoft.com/office/drawing/2014/main" id="{317C22F3-651E-254F-BEB8-F930D47A1C6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1080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C6DD3-3F39-1E32-0F60-87CCD723920A}"/>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01599924-7AB6-B71C-EABA-BC34C8922C6D}"/>
              </a:ext>
            </a:extLst>
          </p:cNvPr>
          <p:cNvCxnSpPr>
            <a:cxnSpLocks/>
          </p:cNvCxnSpPr>
          <p:nvPr/>
        </p:nvCxnSpPr>
        <p:spPr>
          <a:xfrm>
            <a:off x="199678" y="2385678"/>
            <a:ext cx="9433048"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AC0FA067-E03B-D5CF-FAC6-198F3C2D9847}"/>
              </a:ext>
            </a:extLst>
          </p:cNvPr>
          <p:cNvSpPr/>
          <p:nvPr/>
        </p:nvSpPr>
        <p:spPr>
          <a:xfrm>
            <a:off x="4412146" y="2726555"/>
            <a:ext cx="5274586"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The </a:t>
            </a:r>
            <a:r>
              <a:rPr lang="en-US" altLang="zh-CN" sz="1400" i="1" dirty="0" err="1">
                <a:solidFill>
                  <a:srgbClr val="FF0000"/>
                </a:solidFill>
                <a:latin typeface="Palatino Linotype" panose="02040502050505030304" pitchFamily="18" charset="0"/>
                <a:ea typeface="宋体" panose="02010600030101010101" pitchFamily="2" charset="-122"/>
              </a:rPr>
              <a:t>sql</a:t>
            </a:r>
            <a:r>
              <a:rPr lang="en-US" altLang="zh-CN" sz="1400" i="1" dirty="0">
                <a:solidFill>
                  <a:srgbClr val="FF0000"/>
                </a:solidFill>
                <a:latin typeface="Palatino Linotype" panose="02040502050505030304" pitchFamily="18" charset="0"/>
                <a:ea typeface="宋体" panose="02010600030101010101" pitchFamily="2" charset="-122"/>
              </a:rPr>
              <a:t> command will be </a:t>
            </a:r>
          </a:p>
          <a:p>
            <a:r>
              <a:rPr lang="en-US" altLang="zh-CN" sz="1400" i="1" dirty="0">
                <a:latin typeface="Palatino Linotype" panose="02040502050505030304" pitchFamily="18" charset="0"/>
                <a:ea typeface="宋体" panose="02010600030101010101" pitchFamily="2" charset="-122"/>
              </a:rPr>
              <a:t>‘SELECT * FROM Users WHERE email = ‘</a:t>
            </a:r>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 </a:t>
            </a:r>
          </a:p>
        </p:txBody>
      </p:sp>
      <p:sp>
        <p:nvSpPr>
          <p:cNvPr id="18" name="Rectangle 17">
            <a:extLst>
              <a:ext uri="{FF2B5EF4-FFF2-40B4-BE49-F238E27FC236}">
                <a16:creationId xmlns:a16="http://schemas.microsoft.com/office/drawing/2014/main" id="{CDDFD09B-DBA4-F244-516A-EE689A500B2D}"/>
              </a:ext>
            </a:extLst>
          </p:cNvPr>
          <p:cNvSpPr/>
          <p:nvPr/>
        </p:nvSpPr>
        <p:spPr>
          <a:xfrm>
            <a:off x="336091" y="2725987"/>
            <a:ext cx="1807803" cy="523219"/>
          </a:xfrm>
          <a:prstGeom prst="rect">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i="1" dirty="0">
                <a:solidFill>
                  <a:srgbClr val="FF0000"/>
                </a:solidFill>
                <a:latin typeface="Palatino Linotype" panose="02040502050505030304" pitchFamily="18" charset="0"/>
                <a:ea typeface="宋体" panose="02010600030101010101" pitchFamily="2" charset="-122"/>
              </a:rPr>
              <a:t>Input:</a:t>
            </a:r>
          </a:p>
          <a:p>
            <a:r>
              <a:rPr lang="en-US" altLang="zh-CN" sz="1400" i="1" dirty="0" err="1">
                <a:latin typeface="Palatino Linotype" panose="02040502050505030304" pitchFamily="18" charset="0"/>
                <a:ea typeface="宋体" panose="02010600030101010101" pitchFamily="2" charset="-122"/>
              </a:rPr>
              <a:t>support@juice-sh.op</a:t>
            </a:r>
            <a:r>
              <a:rPr lang="en-US" altLang="zh-CN" sz="1400" i="1" dirty="0">
                <a:latin typeface="Palatino Linotype" panose="02040502050505030304" pitchFamily="18" charset="0"/>
                <a:ea typeface="宋体" panose="02010600030101010101" pitchFamily="2" charset="-122"/>
              </a:rPr>
              <a:t>’--</a:t>
            </a:r>
            <a:endParaRPr lang="en-US" altLang="zh-CN" sz="1400" i="1" dirty="0">
              <a:solidFill>
                <a:srgbClr val="FF0000"/>
              </a:solidFill>
              <a:latin typeface="Palatino Linotype" panose="02040502050505030304" pitchFamily="18" charset="0"/>
              <a:ea typeface="宋体" panose="02010600030101010101" pitchFamily="2" charset="-122"/>
            </a:endParaRPr>
          </a:p>
        </p:txBody>
      </p:sp>
      <p:cxnSp>
        <p:nvCxnSpPr>
          <p:cNvPr id="20" name="Straight Arrow Connector 19">
            <a:extLst>
              <a:ext uri="{FF2B5EF4-FFF2-40B4-BE49-F238E27FC236}">
                <a16:creationId xmlns:a16="http://schemas.microsoft.com/office/drawing/2014/main" id="{7ED3C25C-00A9-8B78-3793-2699869C9332}"/>
              </a:ext>
            </a:extLst>
          </p:cNvPr>
          <p:cNvCxnSpPr>
            <a:cxnSpLocks/>
            <a:stCxn id="18" idx="3"/>
            <a:endCxn id="17" idx="1"/>
          </p:cNvCxnSpPr>
          <p:nvPr/>
        </p:nvCxnSpPr>
        <p:spPr>
          <a:xfrm>
            <a:off x="2143894" y="2987597"/>
            <a:ext cx="2268252" cy="568"/>
          </a:xfrm>
          <a:prstGeom prst="straightConnector1">
            <a:avLst/>
          </a:prstGeom>
          <a:ln w="6350" cap="flat">
            <a:solidFill>
              <a:schemeClr val="accent3"/>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C1F3DF7-CD9D-E0B5-BCE6-232A0F425D3A}"/>
              </a:ext>
            </a:extLst>
          </p:cNvPr>
          <p:cNvSpPr txBox="1"/>
          <p:nvPr/>
        </p:nvSpPr>
        <p:spPr>
          <a:xfrm>
            <a:off x="2377920" y="2744291"/>
            <a:ext cx="1872208" cy="46474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Use -- to Comment out </a:t>
            </a:r>
          </a:p>
          <a:p>
            <a:pPr>
              <a:lnSpc>
                <a:spcPct val="90000"/>
              </a:lnSpc>
              <a:spcBef>
                <a:spcPts val="600"/>
              </a:spcBef>
              <a:buClr>
                <a:schemeClr val="bg2"/>
              </a:buClr>
            </a:pPr>
            <a:r>
              <a:rPr lang="en-US" altLang="zh-CN" sz="1400" b="1" dirty="0">
                <a:latin typeface="Palatino Linotype" panose="02040502050505030304" pitchFamily="18" charset="0"/>
                <a:ea typeface="宋体" panose="02010600030101010101" pitchFamily="2" charset="-122"/>
              </a:rPr>
              <a:t>the code that follows</a:t>
            </a:r>
            <a:endParaRPr lang="zh-CN" altLang="en-US" sz="1400" b="1" dirty="0">
              <a:latin typeface="Palatino Linotype" panose="02040502050505030304" pitchFamily="18" charset="0"/>
              <a:ea typeface="宋体" panose="02010600030101010101" pitchFamily="2" charset="-122"/>
            </a:endParaRPr>
          </a:p>
        </p:txBody>
      </p:sp>
      <p:pic>
        <p:nvPicPr>
          <p:cNvPr id="7" name="Picture 6">
            <a:extLst>
              <a:ext uri="{FF2B5EF4-FFF2-40B4-BE49-F238E27FC236}">
                <a16:creationId xmlns:a16="http://schemas.microsoft.com/office/drawing/2014/main" id="{B4FE9CC8-FF97-8269-2595-FEB050D89BAB}"/>
              </a:ext>
            </a:extLst>
          </p:cNvPr>
          <p:cNvPicPr>
            <a:picLocks noChangeAspect="1"/>
          </p:cNvPicPr>
          <p:nvPr/>
        </p:nvPicPr>
        <p:blipFill>
          <a:blip r:embed="rId3"/>
          <a:stretch>
            <a:fillRect/>
          </a:stretch>
        </p:blipFill>
        <p:spPr>
          <a:xfrm>
            <a:off x="336091" y="3540484"/>
            <a:ext cx="5540326" cy="2895762"/>
          </a:xfrm>
          <a:prstGeom prst="rect">
            <a:avLst/>
          </a:prstGeom>
        </p:spPr>
      </p:pic>
      <p:sp>
        <p:nvSpPr>
          <p:cNvPr id="13" name="TextBox 12">
            <a:extLst>
              <a:ext uri="{FF2B5EF4-FFF2-40B4-BE49-F238E27FC236}">
                <a16:creationId xmlns:a16="http://schemas.microsoft.com/office/drawing/2014/main" id="{07277473-C8EF-A7D6-D8D3-8CAE4978D22F}"/>
              </a:ext>
            </a:extLst>
          </p:cNvPr>
          <p:cNvSpPr txBox="1"/>
          <p:nvPr/>
        </p:nvSpPr>
        <p:spPr>
          <a:xfrm>
            <a:off x="6284354" y="4588255"/>
            <a:ext cx="3111429" cy="800219"/>
          </a:xfrm>
          <a:prstGeom prst="rect">
            <a:avLst/>
          </a:prstGeom>
          <a:noFill/>
          <a:ln w="6350" cap="flat">
            <a:noFill/>
            <a:miter lim="800000"/>
          </a:ln>
        </p:spPr>
        <p:txBody>
          <a:bodyPr wrap="none" lIns="0" tIns="0" rIns="0" bIns="0" rtlCol="0" anchor="t" anchorCtr="0">
            <a:spAutoFit/>
          </a:bodyPr>
          <a:lstStyle/>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Successfully!</a:t>
            </a:r>
          </a:p>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Do</a:t>
            </a:r>
            <a:r>
              <a:rPr lang="zh-CN" altLang="en-US" sz="1400" b="1" dirty="0">
                <a:latin typeface="Palatino Linotype" panose="02040502050505030304" pitchFamily="18" charset="0"/>
                <a:ea typeface="宋体" panose="02010600030101010101" pitchFamily="2" charset="-122"/>
              </a:rPr>
              <a:t> </a:t>
            </a:r>
            <a:r>
              <a:rPr lang="en-US" altLang="zh-CN" sz="1400" b="1" dirty="0">
                <a:latin typeface="Palatino Linotype" panose="02040502050505030304" pitchFamily="18" charset="0"/>
                <a:ea typeface="宋体" panose="02010600030101010101" pitchFamily="2" charset="-122"/>
              </a:rPr>
              <a:t>the</a:t>
            </a:r>
            <a:r>
              <a:rPr lang="zh-CN" altLang="en-US" sz="1400" b="1" dirty="0">
                <a:latin typeface="Palatino Linotype" panose="02040502050505030304" pitchFamily="18" charset="0"/>
                <a:ea typeface="宋体" panose="02010600030101010101" pitchFamily="2" charset="-122"/>
              </a:rPr>
              <a:t> </a:t>
            </a:r>
            <a:r>
              <a:rPr lang="en-US" altLang="zh-CN" sz="1400" b="1" dirty="0">
                <a:latin typeface="Palatino Linotype" panose="02040502050505030304" pitchFamily="18" charset="0"/>
                <a:ea typeface="宋体" panose="02010600030101010101" pitchFamily="2" charset="-122"/>
              </a:rPr>
              <a:t>same</a:t>
            </a:r>
            <a:r>
              <a:rPr lang="zh-CN" altLang="en-US" sz="1400" b="1" dirty="0">
                <a:latin typeface="Palatino Linotype" panose="02040502050505030304" pitchFamily="18" charset="0"/>
                <a:ea typeface="宋体" panose="02010600030101010101" pitchFamily="2" charset="-122"/>
              </a:rPr>
              <a:t> </a:t>
            </a:r>
            <a:r>
              <a:rPr lang="en-US" altLang="zh-CN" sz="1400" b="1" dirty="0">
                <a:latin typeface="Palatino Linotype" panose="02040502050505030304" pitchFamily="18" charset="0"/>
                <a:ea typeface="宋体" panose="02010600030101010101" pitchFamily="2" charset="-122"/>
              </a:rPr>
              <a:t>to every account</a:t>
            </a:r>
          </a:p>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Use their money to buy some goods !!!</a:t>
            </a:r>
            <a:endParaRPr lang="zh-CN" altLang="en-US" sz="1400" b="1" dirty="0">
              <a:latin typeface="Palatino Linotype" panose="02040502050505030304" pitchFamily="18" charset="0"/>
              <a:ea typeface="宋体" panose="02010600030101010101" pitchFamily="2" charset="-122"/>
            </a:endParaRPr>
          </a:p>
        </p:txBody>
      </p:sp>
      <p:grpSp>
        <p:nvGrpSpPr>
          <p:cNvPr id="16" name="Group 15">
            <a:extLst>
              <a:ext uri="{FF2B5EF4-FFF2-40B4-BE49-F238E27FC236}">
                <a16:creationId xmlns:a16="http://schemas.microsoft.com/office/drawing/2014/main" id="{E7DBF635-FFCE-D047-8D16-D0EA214F6B56}"/>
              </a:ext>
            </a:extLst>
          </p:cNvPr>
          <p:cNvGrpSpPr/>
          <p:nvPr/>
        </p:nvGrpSpPr>
        <p:grpSpPr>
          <a:xfrm>
            <a:off x="289836" y="1524997"/>
            <a:ext cx="9323264" cy="576421"/>
            <a:chOff x="415701" y="1530070"/>
            <a:chExt cx="9323264" cy="576421"/>
          </a:xfrm>
        </p:grpSpPr>
        <p:sp>
          <p:nvSpPr>
            <p:cNvPr id="19" name="Rectangle: Rounded Corners 3">
              <a:extLst>
                <a:ext uri="{FF2B5EF4-FFF2-40B4-BE49-F238E27FC236}">
                  <a16:creationId xmlns:a16="http://schemas.microsoft.com/office/drawing/2014/main" id="{DD6B1165-1BE7-434E-B03B-5297DEEDB826}"/>
                </a:ext>
              </a:extLst>
            </p:cNvPr>
            <p:cNvSpPr/>
            <p:nvPr/>
          </p:nvSpPr>
          <p:spPr>
            <a:xfrm>
              <a:off x="415701" y="1530070"/>
              <a:ext cx="2160240" cy="57642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1" name="Rectangle: Rounded Corners 5">
              <a:extLst>
                <a:ext uri="{FF2B5EF4-FFF2-40B4-BE49-F238E27FC236}">
                  <a16:creationId xmlns:a16="http://schemas.microsoft.com/office/drawing/2014/main" id="{BACDDD83-8260-D548-898E-4FE276E88B8D}"/>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2" name="Rectangle: Rounded Corners 7">
              <a:extLst>
                <a:ext uri="{FF2B5EF4-FFF2-40B4-BE49-F238E27FC236}">
                  <a16:creationId xmlns:a16="http://schemas.microsoft.com/office/drawing/2014/main" id="{6DD53E58-A4FB-464A-9D53-8D71C5C38C95}"/>
                </a:ext>
              </a:extLst>
            </p:cNvPr>
            <p:cNvSpPr/>
            <p:nvPr/>
          </p:nvSpPr>
          <p:spPr>
            <a:xfrm>
              <a:off x="7578725" y="1532859"/>
              <a:ext cx="2160240" cy="57084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4" name="Arrow: Right 8">
              <a:extLst>
                <a:ext uri="{FF2B5EF4-FFF2-40B4-BE49-F238E27FC236}">
                  <a16:creationId xmlns:a16="http://schemas.microsoft.com/office/drawing/2014/main" id="{99211C1C-B876-5B47-88CE-F18E7682DA56}"/>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5" name="Arrow: Right 9">
              <a:extLst>
                <a:ext uri="{FF2B5EF4-FFF2-40B4-BE49-F238E27FC236}">
                  <a16:creationId xmlns:a16="http://schemas.microsoft.com/office/drawing/2014/main" id="{229CCFF6-6359-8347-B5A7-CFEBEBF6A9FB}"/>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19663B61-22C5-EC40-8FCC-2D3B4EAD9733}"/>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#5 Buy items</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29" name="标题 1">
            <a:extLst>
              <a:ext uri="{FF2B5EF4-FFF2-40B4-BE49-F238E27FC236}">
                <a16:creationId xmlns:a16="http://schemas.microsoft.com/office/drawing/2014/main" id="{D391A99D-D2B9-E94D-A5C7-BAFE5265182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421161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A9EE-5D06-D220-DDE8-0E2DF903ABF6}"/>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1EF5F08A-5BA3-D681-D53E-3B283654C5ED}"/>
              </a:ext>
            </a:extLst>
          </p:cNvPr>
          <p:cNvPicPr>
            <a:picLocks noChangeAspect="1"/>
          </p:cNvPicPr>
          <p:nvPr/>
        </p:nvPicPr>
        <p:blipFill>
          <a:blip r:embed="rId3"/>
          <a:stretch>
            <a:fillRect/>
          </a:stretch>
        </p:blipFill>
        <p:spPr>
          <a:xfrm>
            <a:off x="913153" y="2166830"/>
            <a:ext cx="7809384" cy="579603"/>
          </a:xfrm>
          <a:prstGeom prst="rect">
            <a:avLst/>
          </a:prstGeom>
        </p:spPr>
      </p:pic>
      <p:sp>
        <p:nvSpPr>
          <p:cNvPr id="26" name="TextBox 25">
            <a:extLst>
              <a:ext uri="{FF2B5EF4-FFF2-40B4-BE49-F238E27FC236}">
                <a16:creationId xmlns:a16="http://schemas.microsoft.com/office/drawing/2014/main" id="{A8C531A9-64AD-CC88-4C2B-753AD1292AAB}"/>
              </a:ext>
            </a:extLst>
          </p:cNvPr>
          <p:cNvSpPr txBox="1"/>
          <p:nvPr/>
        </p:nvSpPr>
        <p:spPr>
          <a:xfrm>
            <a:off x="487710" y="1597872"/>
            <a:ext cx="6624736" cy="369332"/>
          </a:xfrm>
          <a:prstGeom prst="rect">
            <a:avLst/>
          </a:prstGeom>
          <a:noFill/>
          <a:ln w="6350" cap="flat">
            <a:noFill/>
            <a:miter lim="800000"/>
          </a:ln>
        </p:spPr>
        <p:txBody>
          <a:bodyPr wrap="square">
            <a:spAutoFit/>
          </a:bodyPr>
          <a:lstStyle/>
          <a:p>
            <a:pPr algn="l"/>
            <a:r>
              <a:rPr lang="en-US" altLang="zh-CN" sz="1800" b="1" dirty="0">
                <a:latin typeface="Palatino Linotype" panose="02040502050505030304" pitchFamily="18" charset="0"/>
                <a:cs typeface="Arial" panose="020B0604020202020204" pitchFamily="34" charset="0"/>
              </a:rPr>
              <a:t>Prepared Statements (with Parameterized Queries)</a:t>
            </a:r>
          </a:p>
        </p:txBody>
      </p:sp>
      <p:sp>
        <p:nvSpPr>
          <p:cNvPr id="29" name="TextBox 28">
            <a:extLst>
              <a:ext uri="{FF2B5EF4-FFF2-40B4-BE49-F238E27FC236}">
                <a16:creationId xmlns:a16="http://schemas.microsoft.com/office/drawing/2014/main" id="{9170C2A5-6E87-CA50-A6F7-5EE2CD33DE37}"/>
              </a:ext>
            </a:extLst>
          </p:cNvPr>
          <p:cNvSpPr txBox="1"/>
          <p:nvPr/>
        </p:nvSpPr>
        <p:spPr>
          <a:xfrm>
            <a:off x="913153" y="3002408"/>
            <a:ext cx="7809384" cy="1184940"/>
          </a:xfrm>
          <a:prstGeom prst="rect">
            <a:avLst/>
          </a:prstGeom>
          <a:noFill/>
          <a:ln w="6350" cap="flat">
            <a:noFill/>
            <a:miter lim="800000"/>
          </a:ln>
        </p:spPr>
        <p:txBody>
          <a:bodyPr wrap="square" lIns="0" tIns="0" rIns="0" bIns="0" rtlCol="0" anchor="t" anchorCtr="0">
            <a:spAutoFit/>
          </a:bodyPr>
          <a:lstStyle/>
          <a:p>
            <a:pPr marL="285750" indent="-285750">
              <a:spcBef>
                <a:spcPts val="600"/>
              </a:spcBef>
              <a:buClr>
                <a:schemeClr val="bg2"/>
              </a:buClr>
              <a:buFont typeface="Wingdings" pitchFamily="2" charset="2"/>
              <a:buChar char="v"/>
            </a:pPr>
            <a:r>
              <a:rPr lang="en-US" altLang="zh-CN" sz="1800" dirty="0">
                <a:latin typeface="Palatino Linotype" panose="02040502050505030304" pitchFamily="18" charset="0"/>
                <a:cs typeface="Arial" panose="020B0604020202020204" pitchFamily="34" charset="0"/>
              </a:rPr>
              <a:t>Pass </a:t>
            </a:r>
            <a:r>
              <a:rPr lang="en-US" altLang="zh-CN" sz="1800" dirty="0" err="1">
                <a:solidFill>
                  <a:schemeClr val="bg2">
                    <a:lumMod val="40000"/>
                    <a:lumOff val="60000"/>
                  </a:schemeClr>
                </a:solidFill>
                <a:latin typeface="Palatino Linotype" panose="02040502050505030304" pitchFamily="18" charset="0"/>
                <a:cs typeface="Arial" panose="020B0604020202020204" pitchFamily="34" charset="0"/>
              </a:rPr>
              <a:t>input_name</a:t>
            </a:r>
            <a:r>
              <a:rPr lang="en-US" altLang="zh-CN" sz="1800" dirty="0">
                <a:solidFill>
                  <a:schemeClr val="bg2">
                    <a:lumMod val="40000"/>
                    <a:lumOff val="60000"/>
                  </a:schemeClr>
                </a:solidFill>
                <a:latin typeface="Palatino Linotype" panose="02040502050505030304" pitchFamily="18" charset="0"/>
                <a:cs typeface="Arial" panose="020B0604020202020204" pitchFamily="34" charset="0"/>
              </a:rPr>
              <a:t> </a:t>
            </a:r>
            <a:r>
              <a:rPr lang="en-US" altLang="zh-CN" sz="1800" dirty="0">
                <a:latin typeface="Palatino Linotype" panose="02040502050505030304" pitchFamily="18" charset="0"/>
                <a:cs typeface="Arial" panose="020B0604020202020204" pitchFamily="34" charset="0"/>
              </a:rPr>
              <a:t>and </a:t>
            </a:r>
            <a:r>
              <a:rPr lang="en-US" altLang="zh-CN" sz="1800" dirty="0" err="1">
                <a:solidFill>
                  <a:schemeClr val="bg2">
                    <a:lumMod val="40000"/>
                    <a:lumOff val="60000"/>
                  </a:schemeClr>
                </a:solidFill>
                <a:latin typeface="Palatino Linotype" panose="02040502050505030304" pitchFamily="18" charset="0"/>
                <a:cs typeface="Arial" panose="020B0604020202020204" pitchFamily="34" charset="0"/>
              </a:rPr>
              <a:t>input_password</a:t>
            </a:r>
            <a:r>
              <a:rPr lang="en-US" altLang="zh-CN" sz="1800" dirty="0">
                <a:latin typeface="Palatino Linotype" panose="02040502050505030304" pitchFamily="18" charset="0"/>
                <a:cs typeface="Arial" panose="020B0604020202020204" pitchFamily="34" charset="0"/>
              </a:rPr>
              <a:t> as parameters to the SQL command execution function.</a:t>
            </a:r>
          </a:p>
          <a:p>
            <a:pPr marL="285750" indent="-285750">
              <a:spcBef>
                <a:spcPts val="600"/>
              </a:spcBef>
              <a:buClr>
                <a:schemeClr val="bg2"/>
              </a:buClr>
              <a:buFont typeface="Wingdings" pitchFamily="2" charset="2"/>
              <a:buChar char="v"/>
            </a:pPr>
            <a:r>
              <a:rPr lang="en-US" altLang="zh-CN" sz="1800" dirty="0">
                <a:latin typeface="Palatino Linotype" panose="02040502050505030304" pitchFamily="18" charset="0"/>
                <a:cs typeface="Arial" panose="020B0604020202020204" pitchFamily="34" charset="0"/>
              </a:rPr>
              <a:t>The database will always distinguish between code and data, regardless of what user input is supplied.</a:t>
            </a:r>
            <a:endParaRPr lang="zh-CN" altLang="en-US" sz="1800" dirty="0">
              <a:latin typeface="Palatino Linotype" panose="02040502050505030304" pitchFamily="18" charset="0"/>
              <a:cs typeface="Arial" panose="020B0604020202020204" pitchFamily="34" charset="0"/>
            </a:endParaRPr>
          </a:p>
        </p:txBody>
      </p:sp>
      <p:sp>
        <p:nvSpPr>
          <p:cNvPr id="39" name="TextBox 38">
            <a:extLst>
              <a:ext uri="{FF2B5EF4-FFF2-40B4-BE49-F238E27FC236}">
                <a16:creationId xmlns:a16="http://schemas.microsoft.com/office/drawing/2014/main" id="{A7D3DAB9-D629-6270-14A7-F39C49A4E3A2}"/>
              </a:ext>
            </a:extLst>
          </p:cNvPr>
          <p:cNvSpPr txBox="1"/>
          <p:nvPr/>
        </p:nvSpPr>
        <p:spPr>
          <a:xfrm>
            <a:off x="3086803" y="5620463"/>
            <a:ext cx="1692188" cy="2215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600" b="1" dirty="0">
                <a:effectLst/>
                <a:latin typeface="Palatino Linotype" panose="02040502050505030304" pitchFamily="18" charset="0"/>
              </a:rPr>
              <a:t>Response:  </a:t>
            </a:r>
            <a:r>
              <a:rPr lang="en-US" altLang="zh-CN" sz="1600" b="1" dirty="0">
                <a:solidFill>
                  <a:schemeClr val="bg2">
                    <a:lumMod val="60000"/>
                    <a:lumOff val="40000"/>
                  </a:schemeClr>
                </a:solidFill>
                <a:effectLst/>
                <a:latin typeface="Palatino Linotype" panose="02040502050505030304" pitchFamily="18" charset="0"/>
              </a:rPr>
              <a:t>None</a:t>
            </a:r>
            <a:endParaRPr lang="zh-CN" altLang="en-US" sz="1800" b="1" dirty="0">
              <a:solidFill>
                <a:schemeClr val="bg2">
                  <a:lumMod val="60000"/>
                  <a:lumOff val="40000"/>
                </a:schemeClr>
              </a:solidFill>
              <a:latin typeface="Palatino Linotype" panose="02040502050505030304" pitchFamily="18" charset="0"/>
              <a:cs typeface="Arial" panose="020B0604020202020204" pitchFamily="34" charset="0"/>
            </a:endParaRPr>
          </a:p>
        </p:txBody>
      </p:sp>
      <p:sp>
        <p:nvSpPr>
          <p:cNvPr id="40" name="TextBox 39">
            <a:extLst>
              <a:ext uri="{FF2B5EF4-FFF2-40B4-BE49-F238E27FC236}">
                <a16:creationId xmlns:a16="http://schemas.microsoft.com/office/drawing/2014/main" id="{10AD8EE1-43C8-6780-D0F3-8F6C121DCD3B}"/>
              </a:ext>
            </a:extLst>
          </p:cNvPr>
          <p:cNvSpPr txBox="1"/>
          <p:nvPr/>
        </p:nvSpPr>
        <p:spPr>
          <a:xfrm>
            <a:off x="5600278" y="5634313"/>
            <a:ext cx="1513235" cy="193899"/>
          </a:xfrm>
          <a:prstGeom prst="rect">
            <a:avLst/>
          </a:prstGeom>
          <a:solidFill>
            <a:schemeClr val="bg1">
              <a:lumMod val="85000"/>
            </a:schemeClr>
          </a:solid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dirty="0">
                <a:latin typeface="Arial" panose="020B0604020202020204" pitchFamily="34" charset="0"/>
                <a:cs typeface="Arial" panose="020B0604020202020204" pitchFamily="34" charset="0"/>
              </a:rPr>
              <a:t>User </a:t>
            </a:r>
            <a:r>
              <a:rPr lang="en-US" altLang="zh-CN" sz="1400" dirty="0" err="1">
                <a:latin typeface="Arial" panose="020B0604020202020204" pitchFamily="34" charset="0"/>
                <a:cs typeface="Arial" panose="020B0604020202020204" pitchFamily="34" charset="0"/>
              </a:rPr>
              <a:t>dont</a:t>
            </a:r>
            <a:r>
              <a:rPr lang="en-US" altLang="zh-CN" sz="1400" dirty="0">
                <a:latin typeface="Arial" panose="020B0604020202020204" pitchFamily="34" charset="0"/>
                <a:cs typeface="Arial" panose="020B0604020202020204" pitchFamily="34" charset="0"/>
              </a:rPr>
              <a:t> exists</a:t>
            </a:r>
            <a:r>
              <a:rPr lang="zh-CN" altLang="en-US" sz="1400" dirty="0">
                <a:latin typeface="Arial" panose="020B0604020202020204" pitchFamily="34" charset="0"/>
                <a:cs typeface="Arial" panose="020B0604020202020204" pitchFamily="34" charset="0"/>
              </a:rPr>
              <a:t>！</a:t>
            </a:r>
          </a:p>
        </p:txBody>
      </p:sp>
      <p:sp>
        <p:nvSpPr>
          <p:cNvPr id="41" name="TextBox 40">
            <a:extLst>
              <a:ext uri="{FF2B5EF4-FFF2-40B4-BE49-F238E27FC236}">
                <a16:creationId xmlns:a16="http://schemas.microsoft.com/office/drawing/2014/main" id="{3BDC06FE-7F3E-6B92-DA40-B828E2250F6C}"/>
              </a:ext>
            </a:extLst>
          </p:cNvPr>
          <p:cNvSpPr txBox="1"/>
          <p:nvPr/>
        </p:nvSpPr>
        <p:spPr>
          <a:xfrm>
            <a:off x="8012546" y="5634313"/>
            <a:ext cx="924933" cy="193899"/>
          </a:xfrm>
          <a:prstGeom prst="rect">
            <a:avLst/>
          </a:prstGeom>
          <a:solidFill>
            <a:schemeClr val="bg2">
              <a:lumMod val="20000"/>
              <a:lumOff val="80000"/>
            </a:schemeClr>
          </a:solid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dirty="0">
                <a:latin typeface="Arial" panose="020B0604020202020204" pitchFamily="34" charset="0"/>
                <a:cs typeface="Arial" panose="020B0604020202020204" pitchFamily="34" charset="0"/>
              </a:rPr>
              <a:t>Login failed</a:t>
            </a:r>
            <a:endParaRPr lang="zh-CN" altLang="en-US" sz="1400" dirty="0">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a16="http://schemas.microsoft.com/office/drawing/2014/main" id="{ECF1F21F-B61B-0789-A0CD-91DC14FF8050}"/>
              </a:ext>
            </a:extLst>
          </p:cNvPr>
          <p:cNvCxnSpPr>
            <a:cxnSpLocks/>
            <a:stCxn id="39" idx="3"/>
            <a:endCxn id="40" idx="1"/>
          </p:cNvCxnSpPr>
          <p:nvPr/>
        </p:nvCxnSpPr>
        <p:spPr>
          <a:xfrm>
            <a:off x="4778991" y="5731263"/>
            <a:ext cx="821287"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05C04147-6D54-003D-08B9-10F5DC6EC60B}"/>
              </a:ext>
            </a:extLst>
          </p:cNvPr>
          <p:cNvCxnSpPr>
            <a:cxnSpLocks/>
            <a:stCxn id="40" idx="3"/>
            <a:endCxn id="41" idx="1"/>
          </p:cNvCxnSpPr>
          <p:nvPr/>
        </p:nvCxnSpPr>
        <p:spPr>
          <a:xfrm>
            <a:off x="7113513" y="5731263"/>
            <a:ext cx="89903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732ADA23-A1ED-F585-2500-E0438EE6143F}"/>
              </a:ext>
            </a:extLst>
          </p:cNvPr>
          <p:cNvSpPr txBox="1"/>
          <p:nvPr/>
        </p:nvSpPr>
        <p:spPr>
          <a:xfrm>
            <a:off x="3061222" y="4572366"/>
            <a:ext cx="4951324" cy="707886"/>
          </a:xfrm>
          <a:prstGeom prst="rect">
            <a:avLst/>
          </a:prstGeom>
          <a:solidFill>
            <a:schemeClr val="tx2">
              <a:lumMod val="20000"/>
              <a:lumOff val="80000"/>
            </a:schemeClr>
          </a:solidFill>
          <a:ln w="6350" cap="flat">
            <a:noFill/>
            <a:miter lim="800000"/>
          </a:ln>
        </p:spPr>
        <p:txBody>
          <a:bodyPr wrap="square">
            <a:spAutoFit/>
          </a:bodyPr>
          <a:lstStyle/>
          <a:p>
            <a:r>
              <a:rPr lang="en-US" altLang="zh-CN" sz="2000" dirty="0" err="1">
                <a:solidFill>
                  <a:schemeClr val="bg2">
                    <a:lumMod val="40000"/>
                    <a:lumOff val="60000"/>
                  </a:schemeClr>
                </a:solidFill>
                <a:latin typeface="Palatino Linotype" panose="02040502050505030304" pitchFamily="18" charset="0"/>
                <a:cs typeface="Arial" panose="020B0604020202020204" pitchFamily="34" charset="0"/>
              </a:rPr>
              <a:t>input_name</a:t>
            </a:r>
            <a:r>
              <a:rPr lang="en-US" altLang="zh-CN" sz="2000" dirty="0">
                <a:solidFill>
                  <a:schemeClr val="bg2">
                    <a:lumMod val="40000"/>
                    <a:lumOff val="60000"/>
                  </a:schemeClr>
                </a:solidFill>
                <a:latin typeface="Palatino Linotype" panose="02040502050505030304" pitchFamily="18" charset="0"/>
                <a:cs typeface="Arial" panose="020B0604020202020204" pitchFamily="34" charset="0"/>
              </a:rPr>
              <a:t> = </a:t>
            </a:r>
            <a:r>
              <a:rPr lang="en-US" altLang="zh-CN" sz="2000" dirty="0" err="1">
                <a:solidFill>
                  <a:schemeClr val="bg2">
                    <a:lumMod val="40000"/>
                    <a:lumOff val="60000"/>
                  </a:schemeClr>
                </a:solidFill>
                <a:latin typeface="Palatino Linotype" panose="02040502050505030304" pitchFamily="18" charset="0"/>
                <a:cs typeface="Arial" panose="020B0604020202020204" pitchFamily="34" charset="0"/>
              </a:rPr>
              <a:t>zwj</a:t>
            </a:r>
            <a:r>
              <a:rPr lang="en-US" altLang="zh-CN" sz="2000" dirty="0">
                <a:solidFill>
                  <a:schemeClr val="bg2">
                    <a:lumMod val="40000"/>
                    <a:lumOff val="60000"/>
                  </a:schemeClr>
                </a:solidFill>
                <a:latin typeface="Palatino Linotype" panose="02040502050505030304" pitchFamily="18" charset="0"/>
                <a:cs typeface="Arial" panose="020B0604020202020204" pitchFamily="34" charset="0"/>
              </a:rPr>
              <a:t>’--</a:t>
            </a:r>
          </a:p>
          <a:p>
            <a:r>
              <a:rPr lang="en-US" altLang="zh-CN" sz="2000" dirty="0" err="1">
                <a:solidFill>
                  <a:schemeClr val="bg2">
                    <a:lumMod val="40000"/>
                    <a:lumOff val="60000"/>
                  </a:schemeClr>
                </a:solidFill>
                <a:latin typeface="Palatino Linotype" panose="02040502050505030304" pitchFamily="18" charset="0"/>
                <a:cs typeface="Arial" panose="020B0604020202020204" pitchFamily="34" charset="0"/>
              </a:rPr>
              <a:t>input_password</a:t>
            </a:r>
            <a:r>
              <a:rPr lang="en-US" altLang="zh-CN" sz="2000" dirty="0">
                <a:solidFill>
                  <a:schemeClr val="bg2">
                    <a:lumMod val="40000"/>
                    <a:lumOff val="60000"/>
                  </a:schemeClr>
                </a:solidFill>
                <a:latin typeface="Palatino Linotype" panose="02040502050505030304" pitchFamily="18" charset="0"/>
                <a:cs typeface="Arial" panose="020B0604020202020204" pitchFamily="34" charset="0"/>
              </a:rPr>
              <a:t> = 2025 </a:t>
            </a:r>
            <a:endParaRPr lang="zh-CN" altLang="en-US" dirty="0"/>
          </a:p>
        </p:txBody>
      </p:sp>
      <p:sp>
        <p:nvSpPr>
          <p:cNvPr id="46" name="Arrow: Down 45">
            <a:extLst>
              <a:ext uri="{FF2B5EF4-FFF2-40B4-BE49-F238E27FC236}">
                <a16:creationId xmlns:a16="http://schemas.microsoft.com/office/drawing/2014/main" id="{67A88E77-1E65-EF3E-19E9-1A24BB7491B2}"/>
              </a:ext>
            </a:extLst>
          </p:cNvPr>
          <p:cNvSpPr/>
          <p:nvPr/>
        </p:nvSpPr>
        <p:spPr>
          <a:xfrm>
            <a:off x="5168230" y="5321539"/>
            <a:ext cx="612068" cy="252026"/>
          </a:xfrm>
          <a:prstGeom prst="down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FDD6E45-00B7-326A-499C-7CBDAE558411}"/>
              </a:ext>
            </a:extLst>
          </p:cNvPr>
          <p:cNvSpPr txBox="1"/>
          <p:nvPr/>
        </p:nvSpPr>
        <p:spPr>
          <a:xfrm>
            <a:off x="487709" y="6050288"/>
            <a:ext cx="8776629" cy="307776"/>
          </a:xfrm>
          <a:prstGeom prst="rect">
            <a:avLst/>
          </a:prstGeom>
          <a:solidFill>
            <a:schemeClr val="accent5">
              <a:lumMod val="20000"/>
              <a:lumOff val="80000"/>
            </a:schemeClr>
          </a:solidFill>
          <a:ln w="6350" cap="flat">
            <a:noFill/>
            <a:miter lim="800000"/>
          </a:ln>
        </p:spPr>
        <p:txBody>
          <a:bodyPr wrap="square" anchor="ctr">
            <a:spAutoFit/>
          </a:bodyPr>
          <a:lstStyle/>
          <a:p>
            <a:pPr algn="ctr"/>
            <a:r>
              <a:rPr lang="en-US" altLang="zh-CN" sz="1400" b="1" dirty="0">
                <a:solidFill>
                  <a:srgbClr val="FF0000"/>
                </a:solidFill>
                <a:latin typeface="Palatino Linotype" panose="02040502050505030304" pitchFamily="18" charset="0"/>
                <a:ea typeface="宋体" panose="02010600030101010101" pitchFamily="2" charset="-122"/>
              </a:rPr>
              <a:t>No username equals </a:t>
            </a:r>
            <a:r>
              <a:rPr lang="en-US" altLang="zh-CN" sz="1400" b="1" dirty="0" err="1">
                <a:latin typeface="Palatino Linotype" panose="02040502050505030304" pitchFamily="18" charset="0"/>
                <a:cs typeface="Arial" panose="020B0604020202020204" pitchFamily="34" charset="0"/>
              </a:rPr>
              <a:t>zwj</a:t>
            </a:r>
            <a:r>
              <a:rPr lang="en-US" altLang="zh-CN" sz="1400" b="1" dirty="0">
                <a:latin typeface="Palatino Linotype" panose="02040502050505030304" pitchFamily="18" charset="0"/>
                <a:cs typeface="Arial" panose="020B0604020202020204" pitchFamily="34" charset="0"/>
              </a:rPr>
              <a:t>’--</a:t>
            </a:r>
            <a:endParaRPr lang="zh-CN" altLang="en-US" sz="1400" b="1" dirty="0">
              <a:latin typeface="Palatino Linotype" panose="02040502050505030304" pitchFamily="18" charset="0"/>
              <a:ea typeface="宋体" panose="02010600030101010101" pitchFamily="2" charset="-122"/>
            </a:endParaRPr>
          </a:p>
        </p:txBody>
      </p:sp>
      <p:pic>
        <p:nvPicPr>
          <p:cNvPr id="50" name="Picture 49">
            <a:extLst>
              <a:ext uri="{FF2B5EF4-FFF2-40B4-BE49-F238E27FC236}">
                <a16:creationId xmlns:a16="http://schemas.microsoft.com/office/drawing/2014/main" id="{03F04A0C-683C-8EE7-E9C0-A32C44EA1C74}"/>
              </a:ext>
            </a:extLst>
          </p:cNvPr>
          <p:cNvPicPr>
            <a:picLocks noChangeAspect="1"/>
          </p:cNvPicPr>
          <p:nvPr/>
        </p:nvPicPr>
        <p:blipFill>
          <a:blip r:embed="rId4"/>
          <a:stretch>
            <a:fillRect/>
          </a:stretch>
        </p:blipFill>
        <p:spPr>
          <a:xfrm>
            <a:off x="703494" y="4621868"/>
            <a:ext cx="1908212" cy="1084448"/>
          </a:xfrm>
          <a:prstGeom prst="rect">
            <a:avLst/>
          </a:prstGeom>
        </p:spPr>
      </p:pic>
      <p:sp>
        <p:nvSpPr>
          <p:cNvPr id="17" name="TextBox 16">
            <a:extLst>
              <a:ext uri="{FF2B5EF4-FFF2-40B4-BE49-F238E27FC236}">
                <a16:creationId xmlns:a16="http://schemas.microsoft.com/office/drawing/2014/main" id="{46F4A84A-EAD5-ED47-9ADF-57D128EF2B94}"/>
              </a:ext>
            </a:extLst>
          </p:cNvPr>
          <p:cNvSpPr txBox="1"/>
          <p:nvPr/>
        </p:nvSpPr>
        <p:spPr>
          <a:xfrm>
            <a:off x="415701" y="1047796"/>
            <a:ext cx="6624736" cy="400110"/>
          </a:xfrm>
          <a:prstGeom prst="rect">
            <a:avLst/>
          </a:prstGeom>
          <a:noFill/>
          <a:ln w="6350" cap="flat">
            <a:noFill/>
            <a:miter lim="800000"/>
          </a:ln>
        </p:spPr>
        <p:txBody>
          <a:bodyPr wrap="square" anchor="ctr">
            <a:spAutoFit/>
          </a:bodyPr>
          <a:lstStyle/>
          <a:p>
            <a:r>
              <a:rPr lang="en-US" altLang="zh-CN" sz="2000" b="1" i="1" dirty="0">
                <a:solidFill>
                  <a:schemeClr val="accent1"/>
                </a:solidFill>
                <a:latin typeface="Palatino Linotype" panose="02040502050505030304" pitchFamily="18" charset="0"/>
                <a:ea typeface="宋体" panose="02010600030101010101" pitchFamily="2" charset="-122"/>
                <a:sym typeface="+mn-ea"/>
              </a:rPr>
              <a:t>How ? —</a:t>
            </a:r>
            <a:r>
              <a:rPr lang="zh-CN" altLang="en-US" sz="2000" b="1" i="1" dirty="0">
                <a:solidFill>
                  <a:schemeClr val="accent1"/>
                </a:solidFill>
                <a:latin typeface="Palatino Linotype" panose="02040502050505030304" pitchFamily="18" charset="0"/>
                <a:ea typeface="宋体" panose="02010600030101010101" pitchFamily="2" charset="-122"/>
                <a:sym typeface="+mn-ea"/>
              </a:rPr>
              <a:t> </a:t>
            </a:r>
            <a:r>
              <a:rPr lang="en-US" altLang="zh-CN" sz="2000" b="1" i="1" dirty="0">
                <a:solidFill>
                  <a:schemeClr val="accent1"/>
                </a:solidFill>
                <a:latin typeface="Palatino Linotype" panose="02040502050505030304" pitchFamily="18" charset="0"/>
                <a:ea typeface="宋体" panose="02010600030101010101" pitchFamily="2" charset="-122"/>
                <a:sym typeface="+mn-ea"/>
              </a:rPr>
              <a:t>How to make the mitigation for this BUG ?</a:t>
            </a:r>
            <a:endParaRPr lang="zh-CN" altLang="en-US" sz="2000" b="1" i="1" dirty="0">
              <a:solidFill>
                <a:schemeClr val="accent1"/>
              </a:solidFill>
              <a:latin typeface="Palatino Linotype" panose="02040502050505030304" pitchFamily="18" charset="0"/>
              <a:ea typeface="宋体" panose="02010600030101010101" pitchFamily="2" charset="-122"/>
            </a:endParaRPr>
          </a:p>
        </p:txBody>
      </p:sp>
      <p:sp>
        <p:nvSpPr>
          <p:cNvPr id="18" name="TextBox 17">
            <a:extLst>
              <a:ext uri="{FF2B5EF4-FFF2-40B4-BE49-F238E27FC236}">
                <a16:creationId xmlns:a16="http://schemas.microsoft.com/office/drawing/2014/main" id="{FBEA66A7-9A46-0744-9A99-0CD4AC18F11E}"/>
              </a:ext>
            </a:extLst>
          </p:cNvPr>
          <p:cNvSpPr txBox="1"/>
          <p:nvPr/>
        </p:nvSpPr>
        <p:spPr>
          <a:xfrm>
            <a:off x="703494" y="4335600"/>
            <a:ext cx="1908212"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dirty="0">
                <a:solidFill>
                  <a:srgbClr val="9B1717"/>
                </a:solidFill>
                <a:latin typeface="Palatino Linotype" panose="02040502050505030304" pitchFamily="18" charset="0"/>
                <a:cs typeface="Arial" panose="020B0604020202020204" pitchFamily="34" charset="0"/>
              </a:rPr>
              <a:t>DATABASE</a:t>
            </a:r>
            <a:endParaRPr lang="zh-CN" altLang="en-US" sz="1400" b="1" dirty="0">
              <a:solidFill>
                <a:srgbClr val="9B1717"/>
              </a:solidFill>
              <a:latin typeface="Palatino Linotype" panose="02040502050505030304" pitchFamily="18" charset="0"/>
              <a:cs typeface="Arial" panose="020B0604020202020204" pitchFamily="34" charset="0"/>
            </a:endParaRPr>
          </a:p>
        </p:txBody>
      </p:sp>
      <p:sp>
        <p:nvSpPr>
          <p:cNvPr id="22" name="标题 1">
            <a:extLst>
              <a:ext uri="{FF2B5EF4-FFF2-40B4-BE49-F238E27FC236}">
                <a16:creationId xmlns:a16="http://schemas.microsoft.com/office/drawing/2014/main" id="{A5C900B9-062C-BA4C-B414-A7B260392AEB}"/>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398685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113" y="5734050"/>
            <a:ext cx="8338185" cy="679956"/>
          </a:xfrm>
          <a:prstGeom prst="rect">
            <a:avLst/>
          </a:prstGeom>
          <a:solidFill>
            <a:schemeClr val="accent5">
              <a:lumMod val="20000"/>
              <a:lumOff val="80000"/>
            </a:schemeClr>
          </a:solidFill>
          <a:ln w="12700" cap="flat">
            <a:noFill/>
            <a:miter lim="800000"/>
          </a:ln>
        </p:spPr>
        <p:txBody>
          <a:bodyPr wrap="square" lIns="0" tIns="0" rIns="0" bIns="0" rtlCol="0" anchor="ctr" anchorCtr="0">
            <a:noAutofit/>
          </a:bodyPr>
          <a:lstStyle/>
          <a:p>
            <a:pPr algn="ctr">
              <a:buClr>
                <a:schemeClr val="bg2"/>
              </a:buClr>
            </a:pPr>
            <a:r>
              <a:rPr lang="en-US" altLang="zh-CN" sz="1600" b="1" dirty="0">
                <a:latin typeface="Palatino Linotype" panose="02040502050505030304" pitchFamily="18" charset="0"/>
                <a:cs typeface="Palatino Linotype" panose="02040502050505030304" pitchFamily="18" charset="0"/>
              </a:rPr>
              <a:t>Motivation</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Short of money! Make everyday Double 11!</a:t>
            </a:r>
            <a:endParaRPr lang="zh-CN" altLang="en-US" sz="1600" dirty="0">
              <a:latin typeface="Palatino Linotype" panose="02040502050505030304" pitchFamily="18" charset="0"/>
              <a:ea typeface="宋体" panose="02010600030101010101" pitchFamily="2" charset="-122"/>
              <a:cs typeface="Palatino Linotype" panose="02040502050505030304" pitchFamily="18" charset="0"/>
            </a:endParaRPr>
          </a:p>
          <a:p>
            <a:pPr algn="ctr">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Try:</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Forge coupons to achieve super-high discounts.</a:t>
            </a:r>
          </a:p>
        </p:txBody>
      </p:sp>
      <p:sp>
        <p:nvSpPr>
          <p:cNvPr id="6" name="标题 1">
            <a:extLst>
              <a:ext uri="{FF2B5EF4-FFF2-40B4-BE49-F238E27FC236}">
                <a16:creationId xmlns:a16="http://schemas.microsoft.com/office/drawing/2014/main" id="{655F3E16-826C-AF45-84EA-AAD55EEFF538}"/>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p>
        </p:txBody>
      </p:sp>
      <p:pic>
        <p:nvPicPr>
          <p:cNvPr id="4" name="图片 3">
            <a:extLst>
              <a:ext uri="{FF2B5EF4-FFF2-40B4-BE49-F238E27FC236}">
                <a16:creationId xmlns:a16="http://schemas.microsoft.com/office/drawing/2014/main" id="{DDCD340F-6E49-4083-B988-D798A267B0D8}"/>
              </a:ext>
            </a:extLst>
          </p:cNvPr>
          <p:cNvPicPr>
            <a:picLocks noChangeAspect="1"/>
          </p:cNvPicPr>
          <p:nvPr/>
        </p:nvPicPr>
        <p:blipFill>
          <a:blip r:embed="rId3"/>
          <a:stretch>
            <a:fillRect/>
          </a:stretch>
        </p:blipFill>
        <p:spPr>
          <a:xfrm>
            <a:off x="1161956" y="1305552"/>
            <a:ext cx="7580498" cy="4248483"/>
          </a:xfrm>
          <a:prstGeom prst="rect">
            <a:avLst/>
          </a:prstGeom>
        </p:spPr>
      </p:pic>
    </p:spTree>
    <p:extLst>
      <p:ext uri="{BB962C8B-B14F-4D97-AF65-F5344CB8AC3E}">
        <p14:creationId xmlns:p14="http://schemas.microsoft.com/office/powerpoint/2010/main" val="4016209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EBCF46-4E1B-404D-BDF6-9D508039D658}"/>
              </a:ext>
            </a:extLst>
          </p:cNvPr>
          <p:cNvSpPr/>
          <p:nvPr/>
        </p:nvSpPr>
        <p:spPr>
          <a:xfrm>
            <a:off x="728280" y="5770054"/>
            <a:ext cx="8447853" cy="628255"/>
          </a:xfrm>
          <a:prstGeom prst="rect">
            <a:avLst/>
          </a:prstGeom>
          <a:solidFill>
            <a:schemeClr val="accent5">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buClr>
                <a:schemeClr val="tx1"/>
              </a:buClr>
            </a:pPr>
            <a:r>
              <a:rPr lang="en-US" altLang="zh-CN" sz="1600" b="1" dirty="0">
                <a:solidFill>
                  <a:schemeClr val="tx1"/>
                </a:solidFill>
                <a:latin typeface="Palatino Linotype" panose="02040502050505030304" pitchFamily="18" charset="0"/>
                <a:cs typeface="Times New Roman" panose="02020603050405020304" pitchFamily="18" charset="0"/>
              </a:rPr>
              <a:t>There is no restriction on the usage of coupons.</a:t>
            </a:r>
          </a:p>
          <a:p>
            <a:pPr algn="ctr">
              <a:buClr>
                <a:schemeClr val="tx1"/>
              </a:buClr>
            </a:pPr>
            <a:r>
              <a:rPr lang="en-US" altLang="zh-CN" sz="1600" b="1" dirty="0">
                <a:solidFill>
                  <a:schemeClr val="tx1"/>
                </a:solidFill>
                <a:latin typeface="Palatino Linotype" panose="02040502050505030304" pitchFamily="18" charset="0"/>
                <a:cs typeface="Times New Roman" panose="02020603050405020304" pitchFamily="18" charset="0"/>
              </a:rPr>
              <a:t> Once forged successful, the coupon will be universal.</a:t>
            </a:r>
          </a:p>
        </p:txBody>
      </p:sp>
      <p:pic>
        <p:nvPicPr>
          <p:cNvPr id="7" name="图片 6">
            <a:extLst>
              <a:ext uri="{FF2B5EF4-FFF2-40B4-BE49-F238E27FC236}">
                <a16:creationId xmlns:a16="http://schemas.microsoft.com/office/drawing/2014/main" id="{8A9E51D5-BC1C-4F53-B4BC-AF3837DFE6B6}"/>
              </a:ext>
            </a:extLst>
          </p:cNvPr>
          <p:cNvPicPr>
            <a:picLocks noChangeAspect="1"/>
          </p:cNvPicPr>
          <p:nvPr/>
        </p:nvPicPr>
        <p:blipFill>
          <a:blip r:embed="rId3"/>
          <a:stretch>
            <a:fillRect/>
          </a:stretch>
        </p:blipFill>
        <p:spPr>
          <a:xfrm>
            <a:off x="269871" y="1771067"/>
            <a:ext cx="4599181" cy="2919480"/>
          </a:xfrm>
          <a:prstGeom prst="rect">
            <a:avLst/>
          </a:prstGeom>
        </p:spPr>
      </p:pic>
      <p:pic>
        <p:nvPicPr>
          <p:cNvPr id="4" name="图片 3">
            <a:extLst>
              <a:ext uri="{FF2B5EF4-FFF2-40B4-BE49-F238E27FC236}">
                <a16:creationId xmlns:a16="http://schemas.microsoft.com/office/drawing/2014/main" id="{55D972CB-E992-4F70-921C-E744D331AC83}"/>
              </a:ext>
            </a:extLst>
          </p:cNvPr>
          <p:cNvPicPr>
            <a:picLocks noChangeAspect="1"/>
          </p:cNvPicPr>
          <p:nvPr/>
        </p:nvPicPr>
        <p:blipFill rotWithShape="1">
          <a:blip r:embed="rId4"/>
          <a:srcRect t="35957" b="26957"/>
          <a:stretch/>
        </p:blipFill>
        <p:spPr>
          <a:xfrm>
            <a:off x="4990540" y="1771067"/>
            <a:ext cx="4599182" cy="1080120"/>
          </a:xfrm>
          <a:prstGeom prst="rect">
            <a:avLst/>
          </a:prstGeom>
        </p:spPr>
      </p:pic>
      <p:pic>
        <p:nvPicPr>
          <p:cNvPr id="5" name="图片 4">
            <a:extLst>
              <a:ext uri="{FF2B5EF4-FFF2-40B4-BE49-F238E27FC236}">
                <a16:creationId xmlns:a16="http://schemas.microsoft.com/office/drawing/2014/main" id="{64B77B33-1B02-4CF2-B53C-52F5126E0A64}"/>
              </a:ext>
            </a:extLst>
          </p:cNvPr>
          <p:cNvPicPr>
            <a:picLocks noChangeAspect="1"/>
          </p:cNvPicPr>
          <p:nvPr/>
        </p:nvPicPr>
        <p:blipFill>
          <a:blip r:embed="rId5"/>
          <a:stretch>
            <a:fillRect/>
          </a:stretch>
        </p:blipFill>
        <p:spPr>
          <a:xfrm>
            <a:off x="4990540" y="2934475"/>
            <a:ext cx="4599182" cy="1088753"/>
          </a:xfrm>
          <a:prstGeom prst="rect">
            <a:avLst/>
          </a:prstGeom>
        </p:spPr>
      </p:pic>
      <p:sp>
        <p:nvSpPr>
          <p:cNvPr id="3" name="矩形 2">
            <a:extLst>
              <a:ext uri="{FF2B5EF4-FFF2-40B4-BE49-F238E27FC236}">
                <a16:creationId xmlns:a16="http://schemas.microsoft.com/office/drawing/2014/main" id="{3CDA35D3-A8D3-42F7-8A77-DD107C92BB21}"/>
              </a:ext>
            </a:extLst>
          </p:cNvPr>
          <p:cNvSpPr/>
          <p:nvPr/>
        </p:nvSpPr>
        <p:spPr>
          <a:xfrm>
            <a:off x="6068330" y="3610427"/>
            <a:ext cx="612068" cy="196111"/>
          </a:xfrm>
          <a:prstGeom prst="rect">
            <a:avLst/>
          </a:prstGeom>
          <a:noFill/>
          <a:ln w="28575" cap="flat">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19" name="TextBox 5">
            <a:extLst>
              <a:ext uri="{FF2B5EF4-FFF2-40B4-BE49-F238E27FC236}">
                <a16:creationId xmlns:a16="http://schemas.microsoft.com/office/drawing/2014/main" id="{EDB2B8BC-D0DA-43DB-9D7B-F1DB9F6B7D7B}"/>
              </a:ext>
            </a:extLst>
          </p:cNvPr>
          <p:cNvSpPr txBox="1"/>
          <p:nvPr/>
        </p:nvSpPr>
        <p:spPr>
          <a:xfrm>
            <a:off x="415701" y="1045936"/>
            <a:ext cx="4068453"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#1 Unrestricted coupons</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
        <p:nvSpPr>
          <p:cNvPr id="22" name="标题 1">
            <a:extLst>
              <a:ext uri="{FF2B5EF4-FFF2-40B4-BE49-F238E27FC236}">
                <a16:creationId xmlns:a16="http://schemas.microsoft.com/office/drawing/2014/main" id="{B527C84F-8D1D-4925-A462-BDEAC5A6F2B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3853032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5">
            <a:extLst>
              <a:ext uri="{FF2B5EF4-FFF2-40B4-BE49-F238E27FC236}">
                <a16:creationId xmlns:a16="http://schemas.microsoft.com/office/drawing/2014/main" id="{EDB2B8BC-D0DA-43DB-9D7B-F1DB9F6B7D7B}"/>
              </a:ext>
            </a:extLst>
          </p:cNvPr>
          <p:cNvSpPr txBox="1"/>
          <p:nvPr/>
        </p:nvSpPr>
        <p:spPr>
          <a:xfrm>
            <a:off x="415701" y="1045936"/>
            <a:ext cx="6084678"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#2 Imperfect Reversible Encryption</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graphicFrame>
        <p:nvGraphicFramePr>
          <p:cNvPr id="10" name="表格 3">
            <a:extLst>
              <a:ext uri="{FF2B5EF4-FFF2-40B4-BE49-F238E27FC236}">
                <a16:creationId xmlns:a16="http://schemas.microsoft.com/office/drawing/2014/main" id="{849DA383-6833-4076-9F2F-94240717907E}"/>
              </a:ext>
            </a:extLst>
          </p:cNvPr>
          <p:cNvGraphicFramePr>
            <a:graphicFrameLocks noGrp="1"/>
          </p:cNvGraphicFramePr>
          <p:nvPr/>
        </p:nvGraphicFramePr>
        <p:xfrm>
          <a:off x="5122263" y="1574040"/>
          <a:ext cx="4467993" cy="4160520"/>
        </p:xfrm>
        <a:graphic>
          <a:graphicData uri="http://schemas.openxmlformats.org/drawingml/2006/table">
            <a:tbl>
              <a:tblPr firstRow="1" bandRow="1">
                <a:tableStyleId>{00A15C55-8517-42AA-B614-E9B94910E393}</a:tableStyleId>
              </a:tblPr>
              <a:tblGrid>
                <a:gridCol w="1489331">
                  <a:extLst>
                    <a:ext uri="{9D8B030D-6E8A-4147-A177-3AD203B41FA5}">
                      <a16:colId xmlns:a16="http://schemas.microsoft.com/office/drawing/2014/main" val="1661546485"/>
                    </a:ext>
                  </a:extLst>
                </a:gridCol>
                <a:gridCol w="1489331">
                  <a:extLst>
                    <a:ext uri="{9D8B030D-6E8A-4147-A177-3AD203B41FA5}">
                      <a16:colId xmlns:a16="http://schemas.microsoft.com/office/drawing/2014/main" val="1998900965"/>
                    </a:ext>
                  </a:extLst>
                </a:gridCol>
                <a:gridCol w="1489331">
                  <a:extLst>
                    <a:ext uri="{9D8B030D-6E8A-4147-A177-3AD203B41FA5}">
                      <a16:colId xmlns:a16="http://schemas.microsoft.com/office/drawing/2014/main" val="963376388"/>
                    </a:ext>
                  </a:extLst>
                </a:gridCol>
              </a:tblGrid>
              <a:tr h="287990">
                <a:tc>
                  <a:txBody>
                    <a:bodyPr/>
                    <a:lstStyle/>
                    <a:p>
                      <a:pPr algn="ctr"/>
                      <a:r>
                        <a:rPr lang="en-US" altLang="zh-CN" sz="1500" dirty="0"/>
                        <a:t>Expiration</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Discount</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Coupon</a:t>
                      </a:r>
                      <a:endParaRPr lang="zh-CN" altLang="en-US"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2764824"/>
                  </a:ext>
                </a:extLst>
              </a:tr>
              <a:tr h="287990">
                <a:tc>
                  <a:txBody>
                    <a:bodyPr/>
                    <a:lstStyle/>
                    <a:p>
                      <a:pPr algn="ctr"/>
                      <a:r>
                        <a:rPr lang="en-US" altLang="zh-CN" sz="1500" dirty="0"/>
                        <a:t>2024-04-30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b="1" dirty="0" err="1">
                          <a:solidFill>
                            <a:srgbClr val="C00000"/>
                          </a:solidFill>
                        </a:rPr>
                        <a:t>k#pDmg</a:t>
                      </a:r>
                      <a:r>
                        <a:rPr lang="en-US" altLang="zh-CN" sz="1500" dirty="0" err="1"/>
                        <a:t>+yEp</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112360"/>
                  </a:ext>
                </a:extLst>
              </a:tr>
              <a:tr h="287990">
                <a:tc>
                  <a:txBody>
                    <a:bodyPr/>
                    <a:lstStyle/>
                    <a:p>
                      <a:pPr algn="ctr"/>
                      <a:r>
                        <a:rPr lang="en-US" altLang="zh-CN" sz="1500" dirty="0"/>
                        <a:t>2023-04-30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b="1" dirty="0">
                          <a:solidFill>
                            <a:srgbClr val="C00000"/>
                          </a:solidFill>
                        </a:rPr>
                        <a:t>k#pDmg</a:t>
                      </a:r>
                      <a:r>
                        <a:rPr lang="en-US" altLang="zh-CN" sz="1500" dirty="0"/>
                        <a:t>C7vo</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6291006"/>
                  </a:ext>
                </a:extLst>
              </a:tr>
              <a:tr h="287990">
                <a:tc>
                  <a:txBody>
                    <a:bodyPr/>
                    <a:lstStyle/>
                    <a:p>
                      <a:pPr algn="ctr"/>
                      <a:r>
                        <a:rPr lang="en-US" altLang="zh-CN" sz="1500" dirty="0"/>
                        <a:t>2023-03-31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o*IVjgC7Bq</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8831618"/>
                  </a:ext>
                </a:extLst>
              </a:tr>
              <a:tr h="287990">
                <a:tc>
                  <a:txBody>
                    <a:bodyPr/>
                    <a:lstStyle/>
                    <a:p>
                      <a:pPr algn="ctr"/>
                      <a:r>
                        <a:rPr lang="en-US" altLang="zh-CN" sz="1500" dirty="0"/>
                        <a:t>2023-02-28</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mNYT0</a:t>
                      </a:r>
                      <a:r>
                        <a:rPr lang="en-US" altLang="zh-CN" sz="1500" b="1" dirty="0">
                          <a:solidFill>
                            <a:srgbClr val="0070C0"/>
                          </a:solidFill>
                        </a:rPr>
                        <a:t>gC7</a:t>
                      </a:r>
                      <a:r>
                        <a:rPr lang="en-US" altLang="zh-CN" sz="1500" dirty="0"/>
                        <a:t>yp</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2180239"/>
                  </a:ext>
                </a:extLst>
              </a:tr>
              <a:tr h="287990">
                <a:tc>
                  <a:txBody>
                    <a:bodyPr/>
                    <a:lstStyle/>
                    <a:p>
                      <a:pPr algn="ctr"/>
                      <a:r>
                        <a:rPr lang="en-US" altLang="zh-CN" sz="1500" dirty="0"/>
                        <a:t>2023-01-31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n&lt;Mic</a:t>
                      </a:r>
                      <a:r>
                        <a:rPr lang="en-US" altLang="zh-CN" sz="1500" b="1" dirty="0">
                          <a:solidFill>
                            <a:srgbClr val="0070C0"/>
                          </a:solidFill>
                        </a:rPr>
                        <a:t>gC7</a:t>
                      </a:r>
                      <a:r>
                        <a:rPr lang="en-US" altLang="zh-CN" sz="1500" dirty="0"/>
                        <a:t>vo</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9242437"/>
                  </a:ext>
                </a:extLst>
              </a:tr>
              <a:tr h="287990">
                <a:tc>
                  <a:txBody>
                    <a:bodyPr/>
                    <a:lstStyle/>
                    <a:p>
                      <a:pPr algn="ctr"/>
                      <a:r>
                        <a:rPr lang="en-US" altLang="zh-CN" sz="1500" dirty="0"/>
                        <a:t>2022-12-31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l}6D#</a:t>
                      </a:r>
                      <a:r>
                        <a:rPr lang="en-US" altLang="zh-CN" sz="1500" b="1" dirty="0">
                          <a:solidFill>
                            <a:srgbClr val="7030A0"/>
                          </a:solidFill>
                        </a:rPr>
                        <a:t>ga+sp</a:t>
                      </a:r>
                      <a:endParaRPr lang="en-US" altLang="zh-CN" sz="1500" b="1"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9301879"/>
                  </a:ext>
                </a:extLst>
              </a:tr>
              <a:tr h="287990">
                <a:tc>
                  <a:txBody>
                    <a:bodyPr/>
                    <a:lstStyle/>
                    <a:p>
                      <a:pPr algn="ctr"/>
                      <a:r>
                        <a:rPr lang="en-US" altLang="zh-CN" sz="1500" dirty="0"/>
                        <a:t>2022-11-30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pes[</a:t>
                      </a:r>
                      <a:r>
                        <a:rPr lang="en-US" altLang="zh-CN" sz="1500" dirty="0" err="1"/>
                        <a:t>C</a:t>
                      </a:r>
                      <a:r>
                        <a:rPr lang="en-US" altLang="zh-CN" sz="1500" b="1" dirty="0" err="1">
                          <a:solidFill>
                            <a:srgbClr val="7030A0"/>
                          </a:solidFill>
                        </a:rPr>
                        <a:t>ga+sp</a:t>
                      </a:r>
                      <a:endParaRPr lang="en-US" altLang="zh-CN" sz="1500" b="1" dirty="0">
                        <a:solidFill>
                          <a:srgbClr val="7030A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2591873"/>
                  </a:ext>
                </a:extLst>
              </a:tr>
              <a:tr h="287990">
                <a:tc>
                  <a:txBody>
                    <a:bodyPr/>
                    <a:lstStyle/>
                    <a:p>
                      <a:pPr algn="ctr"/>
                      <a:r>
                        <a:rPr lang="en-US" altLang="zh-CN" sz="1500" dirty="0"/>
                        <a:t>2022-10-31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pEw8pga+po</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4490836"/>
                  </a:ext>
                </a:extLst>
              </a:tr>
              <a:tr h="287990">
                <a:tc>
                  <a:txBody>
                    <a:bodyPr/>
                    <a:lstStyle/>
                    <a:p>
                      <a:pPr algn="ctr"/>
                      <a:r>
                        <a:rPr lang="en-US" altLang="zh-CN" sz="1500" dirty="0"/>
                        <a:t>2022-09-30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q:&lt;Irga+mn</a:t>
                      </a:r>
                      <a:endParaRPr lang="zh-CN" altLang="en-US"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7333383"/>
                  </a:ext>
                </a:extLst>
              </a:tr>
              <a:tr h="287990">
                <a:tc>
                  <a:txBody>
                    <a:bodyPr/>
                    <a:lstStyle/>
                    <a:p>
                      <a:pPr algn="ctr"/>
                      <a:r>
                        <a:rPr lang="en-US" altLang="zh-CN" sz="1500" dirty="0"/>
                        <a:t>2022-08-31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k#*</a:t>
                      </a:r>
                      <a:r>
                        <a:rPr lang="en-US" altLang="zh-CN" sz="1500" dirty="0" err="1"/>
                        <a:t>Ag</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22197181"/>
                  </a:ext>
                </a:extLst>
              </a:tr>
              <a:tr h="292063">
                <a:tc>
                  <a:txBody>
                    <a:bodyPr/>
                    <a:lstStyle/>
                    <a:p>
                      <a:pPr algn="ctr"/>
                      <a:r>
                        <a:rPr lang="en-US" altLang="zh-CN" sz="1500" dirty="0"/>
                        <a:t>2022-07-30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a:t>
                      </a:r>
                      <a:r>
                        <a:rPr lang="en-US" altLang="zh-CN" sz="1500" dirty="0" err="1"/>
                        <a:t>XLu</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045081"/>
                  </a:ext>
                </a:extLst>
              </a:tr>
              <a:tr h="287990">
                <a:tc>
                  <a:txBody>
                    <a:bodyPr/>
                    <a:lstStyle/>
                    <a:p>
                      <a:pPr algn="ctr"/>
                      <a:r>
                        <a:rPr lang="en-US" altLang="zh-CN" sz="1500" dirty="0"/>
                        <a:t>2022-06-30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a:t>
                      </a:r>
                      <a:r>
                        <a:rPr lang="en-US" altLang="zh-CN" sz="1500" dirty="0" err="1"/>
                        <a:t>XRw</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0556112"/>
                  </a:ext>
                </a:extLst>
              </a:tr>
            </a:tbl>
          </a:graphicData>
        </a:graphic>
      </p:graphicFrame>
      <p:pic>
        <p:nvPicPr>
          <p:cNvPr id="11" name="图片 10">
            <a:extLst>
              <a:ext uri="{FF2B5EF4-FFF2-40B4-BE49-F238E27FC236}">
                <a16:creationId xmlns:a16="http://schemas.microsoft.com/office/drawing/2014/main" id="{B37AC686-83A3-4FA2-88D0-9C5CA6CBA049}"/>
              </a:ext>
            </a:extLst>
          </p:cNvPr>
          <p:cNvPicPr>
            <a:picLocks noChangeAspect="1"/>
          </p:cNvPicPr>
          <p:nvPr/>
        </p:nvPicPr>
        <p:blipFill>
          <a:blip r:embed="rId3"/>
          <a:stretch>
            <a:fillRect/>
          </a:stretch>
        </p:blipFill>
        <p:spPr>
          <a:xfrm>
            <a:off x="444991" y="3654300"/>
            <a:ext cx="4348847" cy="1325085"/>
          </a:xfrm>
          <a:prstGeom prst="rect">
            <a:avLst/>
          </a:prstGeom>
        </p:spPr>
      </p:pic>
      <p:pic>
        <p:nvPicPr>
          <p:cNvPr id="12" name="图片 11">
            <a:extLst>
              <a:ext uri="{FF2B5EF4-FFF2-40B4-BE49-F238E27FC236}">
                <a16:creationId xmlns:a16="http://schemas.microsoft.com/office/drawing/2014/main" id="{44230691-A6B5-4B52-9D5D-176202914A0F}"/>
              </a:ext>
            </a:extLst>
          </p:cNvPr>
          <p:cNvPicPr>
            <a:picLocks noChangeAspect="1"/>
          </p:cNvPicPr>
          <p:nvPr/>
        </p:nvPicPr>
        <p:blipFill>
          <a:blip r:embed="rId4"/>
          <a:stretch>
            <a:fillRect/>
          </a:stretch>
        </p:blipFill>
        <p:spPr>
          <a:xfrm>
            <a:off x="442618" y="5026710"/>
            <a:ext cx="4351220" cy="864442"/>
          </a:xfrm>
          <a:prstGeom prst="rect">
            <a:avLst/>
          </a:prstGeom>
        </p:spPr>
      </p:pic>
      <p:pic>
        <p:nvPicPr>
          <p:cNvPr id="14" name="图片 13">
            <a:extLst>
              <a:ext uri="{FF2B5EF4-FFF2-40B4-BE49-F238E27FC236}">
                <a16:creationId xmlns:a16="http://schemas.microsoft.com/office/drawing/2014/main" id="{C53D5D9F-AC96-46BE-B4F6-7E97D6D792BC}"/>
              </a:ext>
            </a:extLst>
          </p:cNvPr>
          <p:cNvPicPr>
            <a:picLocks noChangeAspect="1"/>
          </p:cNvPicPr>
          <p:nvPr/>
        </p:nvPicPr>
        <p:blipFill rotWithShape="1">
          <a:blip r:embed="rId5"/>
          <a:srcRect t="26163" b="17608"/>
          <a:stretch/>
        </p:blipFill>
        <p:spPr>
          <a:xfrm>
            <a:off x="444991" y="1583932"/>
            <a:ext cx="4348847" cy="2023043"/>
          </a:xfrm>
          <a:prstGeom prst="rect">
            <a:avLst/>
          </a:prstGeom>
        </p:spPr>
      </p:pic>
      <p:sp>
        <p:nvSpPr>
          <p:cNvPr id="17" name="矩形 16">
            <a:extLst>
              <a:ext uri="{FF2B5EF4-FFF2-40B4-BE49-F238E27FC236}">
                <a16:creationId xmlns:a16="http://schemas.microsoft.com/office/drawing/2014/main" id="{91D3B71E-A29F-4E18-9343-89CFA7697552}"/>
              </a:ext>
            </a:extLst>
          </p:cNvPr>
          <p:cNvSpPr/>
          <p:nvPr/>
        </p:nvSpPr>
        <p:spPr>
          <a:xfrm>
            <a:off x="552289" y="5938477"/>
            <a:ext cx="8804635" cy="525184"/>
          </a:xfrm>
          <a:prstGeom prst="rect">
            <a:avLst/>
          </a:prstGeom>
          <a:solidFill>
            <a:schemeClr val="accent5">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120000"/>
              </a:lnSpc>
              <a:spcBef>
                <a:spcPts val="600"/>
              </a:spcBef>
              <a:spcAft>
                <a:spcPts val="600"/>
              </a:spcAft>
              <a:buClr>
                <a:schemeClr val="tx1"/>
              </a:buClr>
            </a:pPr>
            <a:r>
              <a:rPr lang="en-US" altLang="zh-CN" sz="1800" b="1" dirty="0">
                <a:solidFill>
                  <a:srgbClr val="C00000"/>
                </a:solidFill>
                <a:latin typeface="Palatino Linotype" panose="02040502050505030304" pitchFamily="18" charset="0"/>
                <a:cs typeface="Times New Roman" panose="02020603050405020304" pitchFamily="18" charset="0"/>
              </a:rPr>
              <a:t>Regularity</a:t>
            </a:r>
            <a:r>
              <a:rPr lang="en-US" altLang="zh-CN" sz="1800" dirty="0">
                <a:solidFill>
                  <a:schemeClr val="tx1"/>
                </a:solidFill>
                <a:latin typeface="Palatino Linotype" panose="02040502050505030304" pitchFamily="18" charset="0"/>
                <a:cs typeface="Times New Roman" panose="02020603050405020304" pitchFamily="18" charset="0"/>
              </a:rPr>
              <a:t> shows that the decryption must be some simple method rather than hash.</a:t>
            </a:r>
          </a:p>
        </p:txBody>
      </p:sp>
      <p:sp>
        <p:nvSpPr>
          <p:cNvPr id="21" name="标题 1">
            <a:extLst>
              <a:ext uri="{FF2B5EF4-FFF2-40B4-BE49-F238E27FC236}">
                <a16:creationId xmlns:a16="http://schemas.microsoft.com/office/drawing/2014/main" id="{D0EEAB1E-60D1-4691-BA5E-C49F98B698D7}"/>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3154620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3F2A61-93DF-48BF-80F4-F5B20BC5AC97}"/>
              </a:ext>
            </a:extLst>
          </p:cNvPr>
          <p:cNvSpPr txBox="1"/>
          <p:nvPr/>
        </p:nvSpPr>
        <p:spPr>
          <a:xfrm>
            <a:off x="415701" y="1571968"/>
            <a:ext cx="9228377" cy="1400383"/>
          </a:xfrm>
          <a:prstGeom prst="rect">
            <a:avLst/>
          </a:prstGeom>
          <a:noFill/>
          <a:ln w="6350" cap="flat">
            <a:noFill/>
            <a:miter lim="800000"/>
          </a:ln>
        </p:spPr>
        <p:txBody>
          <a:bodyPr wrap="square" lIns="0" tIns="0" rIns="0" bIns="0" rtlCol="0" anchor="t" anchorCtr="0">
            <a:spAutoFit/>
          </a:bodyPr>
          <a:lstStyle/>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Go through files of the application </a:t>
            </a:r>
            <a:endParaRPr lang="en-US" altLang="zh-CN" b="1" dirty="0">
              <a:solidFill>
                <a:srgbClr val="FF0000"/>
              </a:solidFill>
              <a:latin typeface="Palatino Linotype" panose="02040502050505030304" pitchFamily="18" charset="0"/>
              <a:cs typeface="Times New Roman" panose="02020603050405020304" pitchFamily="18" charset="0"/>
            </a:endParaRPr>
          </a:p>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Capture the communication content from server when inputting the coupon </a:t>
            </a:r>
            <a:endParaRPr lang="en-US" altLang="zh-CN" b="1" dirty="0">
              <a:solidFill>
                <a:srgbClr val="FF0000"/>
              </a:solidFill>
              <a:latin typeface="Palatino Linotype" panose="02040502050505030304" pitchFamily="18" charset="0"/>
              <a:cs typeface="Times New Roman" panose="02020603050405020304" pitchFamily="18" charset="0"/>
            </a:endParaRPr>
          </a:p>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Brute force attack </a:t>
            </a:r>
            <a:endParaRPr lang="en-US" altLang="zh-CN" b="1" dirty="0">
              <a:solidFill>
                <a:srgbClr val="FF0000"/>
              </a:solidFill>
              <a:latin typeface="Palatino Linotype" panose="02040502050505030304" pitchFamily="18" charset="0"/>
              <a:cs typeface="Times New Roman" panose="02020603050405020304" pitchFamily="18" charset="0"/>
            </a:endParaRPr>
          </a:p>
          <a:p>
            <a:pPr marL="342900" indent="-342900">
              <a:spcBef>
                <a:spcPts val="600"/>
              </a:spcBef>
              <a:buFont typeface="Wingdings" panose="05000000000000000000" pitchFamily="2" charset="2"/>
              <a:buChar char="n"/>
            </a:pPr>
            <a:r>
              <a:rPr lang="en-US" altLang="zh-CN" b="1" dirty="0">
                <a:latin typeface="Palatino Linotype" panose="02040502050505030304" pitchFamily="18" charset="0"/>
                <a:cs typeface="Times New Roman" panose="02020603050405020304" pitchFamily="18" charset="0"/>
              </a:rPr>
              <a:t>About Us </a:t>
            </a:r>
            <a:r>
              <a:rPr lang="en-US" altLang="zh-CN" dirty="0">
                <a:latin typeface="Palatino Linotype" panose="02040502050505030304" pitchFamily="18" charset="0"/>
                <a:cs typeface="Times New Roman" panose="02020603050405020304" pitchFamily="18" charset="0"/>
              </a:rPr>
              <a:t>(</a:t>
            </a:r>
            <a:r>
              <a:rPr lang="zh-CN" altLang="en-US" dirty="0">
                <a:latin typeface="Palatino Linotype" panose="02040502050505030304" pitchFamily="18" charset="0"/>
                <a:cs typeface="Times New Roman" panose="02020603050405020304" pitchFamily="18" charset="0"/>
              </a:rPr>
              <a:t>http://127.0.0.1:3000/ftp/legal.md</a:t>
            </a:r>
            <a:r>
              <a:rPr lang="en-US" altLang="zh-CN" dirty="0">
                <a:latin typeface="Palatino Linotype" panose="02040502050505030304" pitchFamily="18" charset="0"/>
                <a:cs typeface="Times New Roman" panose="02020603050405020304" pitchFamily="18" charset="0"/>
              </a:rPr>
              <a:t>), try </a:t>
            </a:r>
            <a:r>
              <a:rPr lang="zh-CN" altLang="en-US" b="1" dirty="0">
                <a:solidFill>
                  <a:srgbClr val="C00000"/>
                </a:solidFill>
                <a:latin typeface="Palatino Linotype" panose="02040502050505030304" pitchFamily="18" charset="0"/>
                <a:cs typeface="Times New Roman" panose="02020603050405020304" pitchFamily="18" charset="0"/>
              </a:rPr>
              <a:t>http://127.0.0.1:3000/ftp</a:t>
            </a:r>
            <a:endParaRPr lang="en-US" altLang="zh-CN" b="1" dirty="0">
              <a:solidFill>
                <a:srgbClr val="C00000"/>
              </a:solidFill>
              <a:latin typeface="Palatino Linotype" panose="02040502050505030304" pitchFamily="18" charset="0"/>
              <a:cs typeface="Times New Roman" panose="02020603050405020304" pitchFamily="18" charset="0"/>
            </a:endParaRPr>
          </a:p>
        </p:txBody>
      </p:sp>
      <p:pic>
        <p:nvPicPr>
          <p:cNvPr id="5" name="图形 4">
            <a:extLst>
              <a:ext uri="{FF2B5EF4-FFF2-40B4-BE49-F238E27FC236}">
                <a16:creationId xmlns:a16="http://schemas.microsoft.com/office/drawing/2014/main" id="{9B535710-7A4D-492E-84A7-9976B42967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7866" y="1593590"/>
            <a:ext cx="304340" cy="304340"/>
          </a:xfrm>
          <a:prstGeom prst="rect">
            <a:avLst/>
          </a:prstGeom>
        </p:spPr>
      </p:pic>
      <p:sp>
        <p:nvSpPr>
          <p:cNvPr id="13" name="TextBox 17">
            <a:extLst>
              <a:ext uri="{FF2B5EF4-FFF2-40B4-BE49-F238E27FC236}">
                <a16:creationId xmlns:a16="http://schemas.microsoft.com/office/drawing/2014/main" id="{FF26C036-2A53-4798-A85F-279854B0178F}"/>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#1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Find the core file access portal</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pic>
        <p:nvPicPr>
          <p:cNvPr id="14" name="图形 13">
            <a:extLst>
              <a:ext uri="{FF2B5EF4-FFF2-40B4-BE49-F238E27FC236}">
                <a16:creationId xmlns:a16="http://schemas.microsoft.com/office/drawing/2014/main" id="{1A2AB8A9-9201-47FA-8182-8C65D2F09F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1662" y="2304655"/>
            <a:ext cx="304340" cy="304340"/>
          </a:xfrm>
          <a:prstGeom prst="rect">
            <a:avLst/>
          </a:prstGeom>
        </p:spPr>
      </p:pic>
      <p:pic>
        <p:nvPicPr>
          <p:cNvPr id="15" name="图形 14">
            <a:extLst>
              <a:ext uri="{FF2B5EF4-FFF2-40B4-BE49-F238E27FC236}">
                <a16:creationId xmlns:a16="http://schemas.microsoft.com/office/drawing/2014/main" id="{7579A284-DA6B-491A-A2D9-C29E8311E3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76358" y="1953630"/>
            <a:ext cx="304340" cy="304340"/>
          </a:xfrm>
          <a:prstGeom prst="rect">
            <a:avLst/>
          </a:prstGeom>
        </p:spPr>
      </p:pic>
      <p:pic>
        <p:nvPicPr>
          <p:cNvPr id="11" name="图片 10">
            <a:extLst>
              <a:ext uri="{FF2B5EF4-FFF2-40B4-BE49-F238E27FC236}">
                <a16:creationId xmlns:a16="http://schemas.microsoft.com/office/drawing/2014/main" id="{DE8644C5-8C2C-4587-BD1B-A8E62C39DEF3}"/>
              </a:ext>
            </a:extLst>
          </p:cNvPr>
          <p:cNvPicPr>
            <a:picLocks noChangeAspect="1"/>
          </p:cNvPicPr>
          <p:nvPr/>
        </p:nvPicPr>
        <p:blipFill>
          <a:blip r:embed="rId5"/>
          <a:stretch>
            <a:fillRect/>
          </a:stretch>
        </p:blipFill>
        <p:spPr>
          <a:xfrm>
            <a:off x="747055" y="3217396"/>
            <a:ext cx="5625688" cy="2994597"/>
          </a:xfrm>
          <a:prstGeom prst="rect">
            <a:avLst/>
          </a:prstGeom>
        </p:spPr>
      </p:pic>
      <p:grpSp>
        <p:nvGrpSpPr>
          <p:cNvPr id="3" name="组合 2">
            <a:extLst>
              <a:ext uri="{FF2B5EF4-FFF2-40B4-BE49-F238E27FC236}">
                <a16:creationId xmlns:a16="http://schemas.microsoft.com/office/drawing/2014/main" id="{B96B980A-1DC3-456D-83E3-CFD807979708}"/>
              </a:ext>
            </a:extLst>
          </p:cNvPr>
          <p:cNvGrpSpPr/>
          <p:nvPr/>
        </p:nvGrpSpPr>
        <p:grpSpPr>
          <a:xfrm>
            <a:off x="6523355" y="3115486"/>
            <a:ext cx="2677323" cy="3198043"/>
            <a:chOff x="6612924" y="3105943"/>
            <a:chExt cx="2677323" cy="3198043"/>
          </a:xfrm>
        </p:grpSpPr>
        <p:pic>
          <p:nvPicPr>
            <p:cNvPr id="16" name="图片 15">
              <a:extLst>
                <a:ext uri="{FF2B5EF4-FFF2-40B4-BE49-F238E27FC236}">
                  <a16:creationId xmlns:a16="http://schemas.microsoft.com/office/drawing/2014/main" id="{AE55FE99-7A50-494B-BBF0-AB80296B3589}"/>
                </a:ext>
              </a:extLst>
            </p:cNvPr>
            <p:cNvPicPr>
              <a:picLocks noChangeAspect="1"/>
            </p:cNvPicPr>
            <p:nvPr/>
          </p:nvPicPr>
          <p:blipFill rotWithShape="1">
            <a:blip r:embed="rId6"/>
            <a:srcRect r="82629"/>
            <a:stretch/>
          </p:blipFill>
          <p:spPr>
            <a:xfrm>
              <a:off x="6612924" y="3106256"/>
              <a:ext cx="1548172" cy="1598834"/>
            </a:xfrm>
            <a:prstGeom prst="rect">
              <a:avLst/>
            </a:prstGeom>
          </p:spPr>
        </p:pic>
        <p:pic>
          <p:nvPicPr>
            <p:cNvPr id="12" name="图片 11">
              <a:extLst>
                <a:ext uri="{FF2B5EF4-FFF2-40B4-BE49-F238E27FC236}">
                  <a16:creationId xmlns:a16="http://schemas.microsoft.com/office/drawing/2014/main" id="{E6457F74-4054-4BFA-873E-F4F97F0B0BB4}"/>
                </a:ext>
              </a:extLst>
            </p:cNvPr>
            <p:cNvPicPr>
              <a:picLocks noChangeAspect="1"/>
            </p:cNvPicPr>
            <p:nvPr/>
          </p:nvPicPr>
          <p:blipFill rotWithShape="1">
            <a:blip r:embed="rId6"/>
            <a:srcRect l="69961"/>
            <a:stretch/>
          </p:blipFill>
          <p:spPr>
            <a:xfrm>
              <a:off x="6612924" y="4705152"/>
              <a:ext cx="2677323" cy="1598834"/>
            </a:xfrm>
            <a:prstGeom prst="rect">
              <a:avLst/>
            </a:prstGeom>
          </p:spPr>
        </p:pic>
        <p:pic>
          <p:nvPicPr>
            <p:cNvPr id="18" name="图片 17">
              <a:extLst>
                <a:ext uri="{FF2B5EF4-FFF2-40B4-BE49-F238E27FC236}">
                  <a16:creationId xmlns:a16="http://schemas.microsoft.com/office/drawing/2014/main" id="{5962D06D-A7C5-4880-A675-45D329E68260}"/>
                </a:ext>
              </a:extLst>
            </p:cNvPr>
            <p:cNvPicPr>
              <a:picLocks noChangeAspect="1"/>
            </p:cNvPicPr>
            <p:nvPr/>
          </p:nvPicPr>
          <p:blipFill rotWithShape="1">
            <a:blip r:embed="rId6"/>
            <a:srcRect l="39951" r="47889"/>
            <a:stretch/>
          </p:blipFill>
          <p:spPr>
            <a:xfrm>
              <a:off x="8176258" y="3105943"/>
              <a:ext cx="1083806" cy="1598834"/>
            </a:xfrm>
            <a:prstGeom prst="rect">
              <a:avLst/>
            </a:prstGeom>
          </p:spPr>
        </p:pic>
      </p:grpSp>
      <p:sp>
        <p:nvSpPr>
          <p:cNvPr id="19" name="标题 1">
            <a:extLst>
              <a:ext uri="{FF2B5EF4-FFF2-40B4-BE49-F238E27FC236}">
                <a16:creationId xmlns:a16="http://schemas.microsoft.com/office/drawing/2014/main" id="{C9EE249D-1BC1-4CBF-8391-761B8E714298}"/>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6367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702" y="369454"/>
            <a:ext cx="7236804" cy="540060"/>
          </a:xfrm>
        </p:spPr>
        <p:txBody>
          <a:bodyPr anchor="ctr"/>
          <a:lstStyle/>
          <a:p>
            <a:pPr>
              <a:lnSpc>
                <a:spcPct val="100000"/>
              </a:lnSpc>
              <a:spcBef>
                <a:spcPts val="0"/>
              </a:spcBef>
            </a:pPr>
            <a:r>
              <a:rPr lang="en-US" b="1" dirty="0"/>
              <a:t>I.</a:t>
            </a:r>
            <a:r>
              <a:rPr lang="en-US" dirty="0"/>
              <a:t> Introduction: </a:t>
            </a:r>
            <a:r>
              <a:rPr lang="en-US" b="1" dirty="0"/>
              <a:t>Motivation</a:t>
            </a:r>
          </a:p>
        </p:txBody>
      </p:sp>
      <p:sp>
        <p:nvSpPr>
          <p:cNvPr id="5" name="标题 4">
            <a:extLst>
              <a:ext uri="{FF2B5EF4-FFF2-40B4-BE49-F238E27FC236}">
                <a16:creationId xmlns:a16="http://schemas.microsoft.com/office/drawing/2014/main" id="{95E8CE36-A2C7-A946-8734-C43FE9901348}"/>
              </a:ext>
            </a:extLst>
          </p:cNvPr>
          <p:cNvSpPr txBox="1"/>
          <p:nvPr/>
        </p:nvSpPr>
        <p:spPr bwMode="auto">
          <a:xfrm>
            <a:off x="0" y="990600"/>
            <a:ext cx="9904413" cy="1404018"/>
          </a:xfrm>
          <a:prstGeom prst="rect">
            <a:avLst/>
          </a:prstGeom>
          <a:noFill/>
          <a:ln w="6350" cap="flat">
            <a:noFill/>
            <a:miter lim="800000"/>
          </a:ln>
        </p:spPr>
        <p:txBody>
          <a:bodyPr vert="horz" wrap="square" lIns="95793" tIns="47896" rIns="95793" bIns="47896" numCol="1" anchor="ctr" anchorCtr="0" compatLnSpc="1"/>
          <a:lstStyle>
            <a:lvl1pPr marL="0" indent="0" algn="l" defTabSz="958215" rtl="0" eaLnBrk="1" latinLnBrk="0" hangingPunct="1">
              <a:lnSpc>
                <a:spcPct val="90000"/>
              </a:lnSpc>
              <a:spcBef>
                <a:spcPct val="0"/>
              </a:spcBef>
              <a:buNone/>
              <a:defRPr sz="3800" b="0" kern="1200" baseline="0">
                <a:solidFill>
                  <a:schemeClr val="tx1"/>
                </a:solidFill>
                <a:latin typeface="Arial" panose="020B0604020202020204" pitchFamily="34" charset="0"/>
                <a:ea typeface="+mj-ea"/>
                <a:cs typeface="Arial" panose="020B0604020202020204" pitchFamily="34" charset="0"/>
              </a:defRPr>
            </a:lvl1pPr>
          </a:lstStyle>
          <a:p>
            <a:pPr algn="ctr">
              <a:lnSpc>
                <a:spcPct val="150000"/>
              </a:lnSpc>
              <a:spcBef>
                <a:spcPts val="0"/>
              </a:spcBef>
            </a:pP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Imagine you were a </a:t>
            </a:r>
            <a:r>
              <a:rPr lang="en-US" sz="20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HACKER</a:t>
            </a: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50000"/>
              </a:lnSpc>
              <a:spcBef>
                <a:spcPts val="0"/>
              </a:spcBef>
            </a:pP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What would you want to do with </a:t>
            </a:r>
            <a:r>
              <a:rPr lang="en-US" sz="20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BUGS</a:t>
            </a: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 on a Shopping </a:t>
            </a:r>
            <a:r>
              <a:rPr lang="en-US" sz="20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W</a:t>
            </a:r>
            <a:r>
              <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ebsite?</a:t>
            </a:r>
          </a:p>
          <a:p>
            <a:pPr algn="ctr">
              <a:lnSpc>
                <a:spcPct val="150000"/>
              </a:lnSpc>
              <a:spcBef>
                <a:spcPts val="0"/>
              </a:spcBef>
            </a:pPr>
            <a:r>
              <a:rPr lang="en-US" sz="20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Anything is </a:t>
            </a:r>
            <a:r>
              <a:rPr lang="en-US" sz="20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POSSIBLE</a:t>
            </a:r>
            <a:r>
              <a:rPr lang="en-US" sz="20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US" sz="20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endParaRPr>
          </a:p>
        </p:txBody>
      </p:sp>
      <p:grpSp>
        <p:nvGrpSpPr>
          <p:cNvPr id="9" name="Group 8">
            <a:extLst>
              <a:ext uri="{FF2B5EF4-FFF2-40B4-BE49-F238E27FC236}">
                <a16:creationId xmlns:a16="http://schemas.microsoft.com/office/drawing/2014/main" id="{92638B60-AA4B-6248-B0FB-949139E77821}"/>
              </a:ext>
            </a:extLst>
          </p:cNvPr>
          <p:cNvGrpSpPr/>
          <p:nvPr/>
        </p:nvGrpSpPr>
        <p:grpSpPr>
          <a:xfrm>
            <a:off x="150227" y="2877914"/>
            <a:ext cx="9603957" cy="1622149"/>
            <a:chOff x="235682" y="3746255"/>
            <a:chExt cx="9603957" cy="1622149"/>
          </a:xfrm>
        </p:grpSpPr>
        <p:pic>
          <p:nvPicPr>
            <p:cNvPr id="14342" name="Picture 6" descr="How to Avoid Illegal Recruitment ~ PHILIPPINE NURSE">
              <a:extLst>
                <a:ext uri="{FF2B5EF4-FFF2-40B4-BE49-F238E27FC236}">
                  <a16:creationId xmlns:a16="http://schemas.microsoft.com/office/drawing/2014/main" id="{310FAD3F-9D73-A243-9CD5-8306C5378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82" y="3746255"/>
              <a:ext cx="2110113" cy="1622149"/>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4">
              <a:extLst>
                <a:ext uri="{FF2B5EF4-FFF2-40B4-BE49-F238E27FC236}">
                  <a16:creationId xmlns:a16="http://schemas.microsoft.com/office/drawing/2014/main" id="{902BF37E-8E63-E948-A42A-EE3DC1C52253}"/>
                </a:ext>
              </a:extLst>
            </p:cNvPr>
            <p:cNvSpPr txBox="1"/>
            <p:nvPr/>
          </p:nvSpPr>
          <p:spPr bwMode="auto">
            <a:xfrm>
              <a:off x="2873448" y="3746255"/>
              <a:ext cx="6966191" cy="1622149"/>
            </a:xfrm>
            <a:prstGeom prst="rect">
              <a:avLst/>
            </a:prstGeom>
            <a:noFill/>
            <a:ln w="6350" cap="flat">
              <a:noFill/>
              <a:miter lim="800000"/>
            </a:ln>
          </p:spPr>
          <p:txBody>
            <a:bodyPr vert="horz" wrap="square" lIns="95793" tIns="47896" rIns="95793" bIns="47896" numCol="1" anchor="ctr" anchorCtr="0" compatLnSpc="1"/>
            <a:lstStyle>
              <a:lvl1pPr marL="0" indent="0" algn="l" defTabSz="958215" rtl="0" eaLnBrk="1" latinLnBrk="0" hangingPunct="1">
                <a:lnSpc>
                  <a:spcPct val="90000"/>
                </a:lnSpc>
                <a:spcBef>
                  <a:spcPct val="0"/>
                </a:spcBef>
                <a:buNone/>
                <a:defRPr sz="3800" b="0" kern="1200" baseline="0">
                  <a:solidFill>
                    <a:schemeClr val="tx1"/>
                  </a:solidFill>
                  <a:latin typeface="Arial" panose="020B0604020202020204" pitchFamily="34" charset="0"/>
                  <a:ea typeface="+mj-ea"/>
                  <a:cs typeface="Arial" panose="020B0604020202020204" pitchFamily="34" charset="0"/>
                </a:defRPr>
              </a:lvl1pPr>
            </a:lstStyle>
            <a:p>
              <a:pPr marL="285750" indent="-285750">
                <a:lnSpc>
                  <a:spcPct val="100000"/>
                </a:lnSpc>
                <a:spcBef>
                  <a:spcPts val="0"/>
                </a:spcBef>
                <a:buFont typeface="Wingdings" pitchFamily="2" charset="2"/>
                <a:buChar char="v"/>
              </a:pP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Steal other people‘s accounts</a:t>
              </a:r>
              <a:r>
                <a:rPr lang="en-US" sz="1800" b="1" dirty="0">
                  <a:effectLst/>
                  <a:latin typeface="Palatino Linotype" panose="02040502050505030304" pitchFamily="18" charset="0"/>
                  <a:ea typeface="楷体" panose="02010609060101010101" pitchFamily="49" charset="-122"/>
                  <a:cs typeface="Times New Roman" panose="02020603050405020304" pitchFamily="18" charset="0"/>
                </a:rPr>
                <a:t> to buy items for </a:t>
              </a: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FREE?</a:t>
              </a:r>
            </a:p>
            <a:p>
              <a:pPr marL="285750" indent="-285750">
                <a:lnSpc>
                  <a:spcPct val="100000"/>
                </a:lnSpc>
                <a:spcBef>
                  <a:spcPts val="0"/>
                </a:spcBef>
                <a:buFont typeface="Wingdings" pitchFamily="2" charset="2"/>
                <a:buChar char="v"/>
              </a:pPr>
              <a:endParaRPr lang="en-US" sz="1800" b="1" dirty="0">
                <a:effectLst/>
                <a:latin typeface="Palatino Linotype" panose="02040502050505030304" pitchFamily="18" charset="0"/>
                <a:ea typeface="楷体" panose="02010609060101010101" pitchFamily="49" charset="-122"/>
                <a:cs typeface="Times New Roman" panose="02020603050405020304" pitchFamily="18" charset="0"/>
              </a:endParaRPr>
            </a:p>
            <a:p>
              <a:pPr marL="285750" indent="-285750">
                <a:lnSpc>
                  <a:spcPct val="100000"/>
                </a:lnSpc>
                <a:spcBef>
                  <a:spcPts val="0"/>
                </a:spcBef>
                <a:buFont typeface="Wingdings" pitchFamily="2" charset="2"/>
                <a:buChar char="v"/>
              </a:pP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Forge coupons</a:t>
              </a:r>
              <a:r>
                <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 to realize huge </a:t>
              </a: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DISCOUNTS?</a:t>
              </a:r>
            </a:p>
            <a:p>
              <a:pPr marL="285750" indent="-285750">
                <a:lnSpc>
                  <a:spcPct val="100000"/>
                </a:lnSpc>
                <a:spcBef>
                  <a:spcPts val="0"/>
                </a:spcBef>
                <a:buFont typeface="Wingdings" pitchFamily="2" charset="2"/>
                <a:buChar char="v"/>
              </a:pPr>
              <a:endParaRPr lang="en-US" sz="1800" b="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endParaRPr>
            </a:p>
            <a:p>
              <a:pPr marL="285750" indent="-285750">
                <a:lnSpc>
                  <a:spcPct val="100000"/>
                </a:lnSpc>
                <a:spcBef>
                  <a:spcPts val="0"/>
                </a:spcBef>
                <a:buFont typeface="Wingdings" pitchFamily="2" charset="2"/>
                <a:buChar char="v"/>
              </a:pP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Help paint bad feedback </a:t>
              </a:r>
              <a:r>
                <a:rPr lang="en-US" sz="1800" b="1" dirty="0">
                  <a:effectLst/>
                  <a:latin typeface="Palatino Linotype" panose="02040502050505030304" pitchFamily="18" charset="0"/>
                  <a:ea typeface="楷体" panose="02010609060101010101" pitchFamily="49" charset="-122"/>
                  <a:cs typeface="Times New Roman" panose="02020603050405020304" pitchFamily="18" charset="0"/>
                </a:rPr>
                <a:t>for website for </a:t>
              </a:r>
              <a:r>
                <a:rPr lang="en-US" sz="18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PROFIT?</a:t>
              </a:r>
            </a:p>
          </p:txBody>
        </p:sp>
      </p:grpSp>
      <p:grpSp>
        <p:nvGrpSpPr>
          <p:cNvPr id="11" name="Group 10">
            <a:extLst>
              <a:ext uri="{FF2B5EF4-FFF2-40B4-BE49-F238E27FC236}">
                <a16:creationId xmlns:a16="http://schemas.microsoft.com/office/drawing/2014/main" id="{4F0383CF-69DE-754F-81B8-8EF2D9BE77CC}"/>
              </a:ext>
            </a:extLst>
          </p:cNvPr>
          <p:cNvGrpSpPr/>
          <p:nvPr/>
        </p:nvGrpSpPr>
        <p:grpSpPr>
          <a:xfrm>
            <a:off x="1726928" y="5174093"/>
            <a:ext cx="6451047" cy="1316041"/>
            <a:chOff x="2430636" y="5310100"/>
            <a:chExt cx="6852930" cy="1398027"/>
          </a:xfrm>
        </p:grpSpPr>
        <p:pic>
          <p:nvPicPr>
            <p:cNvPr id="14348" name="Picture 12" descr="Freebies4u | Sale, Promotion &amp; Freebies in Malaysia [2024]">
              <a:extLst>
                <a:ext uri="{FF2B5EF4-FFF2-40B4-BE49-F238E27FC236}">
                  <a16:creationId xmlns:a16="http://schemas.microsoft.com/office/drawing/2014/main" id="{D4722D50-3FC4-914A-8080-0F5727B83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703" y="5310101"/>
              <a:ext cx="1398025" cy="1398025"/>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Colin Zheng Huang Net Worth: Pinduoduo CEO Now Richer Than Jack Ma ...">
              <a:extLst>
                <a:ext uri="{FF2B5EF4-FFF2-40B4-BE49-F238E27FC236}">
                  <a16:creationId xmlns:a16="http://schemas.microsoft.com/office/drawing/2014/main" id="{C5393BD2-E9D4-7D45-A1F1-093424009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0636" y="5310102"/>
              <a:ext cx="1398025" cy="1398025"/>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IPMAN Gemini Pro 双子星 双HDMI输入采集卡 – 雷特世创">
              <a:extLst>
                <a:ext uri="{FF2B5EF4-FFF2-40B4-BE49-F238E27FC236}">
                  <a16:creationId xmlns:a16="http://schemas.microsoft.com/office/drawing/2014/main" id="{0F3265EE-F748-2847-83AE-D95AE6D7D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7122" y="5310101"/>
              <a:ext cx="1398025" cy="1398025"/>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descr="Amazon Headquarter Logo: Over 9 Royalty-Free Licensable Stock ...">
              <a:extLst>
                <a:ext uri="{FF2B5EF4-FFF2-40B4-BE49-F238E27FC236}">
                  <a16:creationId xmlns:a16="http://schemas.microsoft.com/office/drawing/2014/main" id="{ABA72141-45AF-9742-BC5A-7534EA031F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5541" y="5310100"/>
              <a:ext cx="1398025" cy="139802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4D48B54C-D63E-4DE3-8C1C-EB10A85CE1BD}"/>
              </a:ext>
            </a:extLst>
          </p:cNvPr>
          <p:cNvSpPr txBox="1"/>
          <p:nvPr/>
        </p:nvSpPr>
        <p:spPr>
          <a:xfrm>
            <a:off x="415701" y="1449574"/>
            <a:ext cx="6129148" cy="420308"/>
          </a:xfrm>
          <a:prstGeom prst="rect">
            <a:avLst/>
          </a:prstGeom>
          <a:noFill/>
          <a:ln w="6350" cap="flat">
            <a:noFill/>
            <a:miter lim="800000"/>
          </a:ln>
        </p:spPr>
        <p:txBody>
          <a:bodyPr wrap="square">
            <a:spAutoFit/>
          </a:bodyPr>
          <a:lstStyle/>
          <a:p>
            <a:pPr marL="342900" indent="-342900">
              <a:lnSpc>
                <a:spcPct val="120000"/>
              </a:lnSpc>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http://127.0.0.1:3000/ftp/coupons_2013.md.bak</a:t>
            </a:r>
            <a:endParaRPr lang="zh-CN" altLang="en-US" b="1" dirty="0">
              <a:solidFill>
                <a:srgbClr val="C00000"/>
              </a:solidFill>
              <a:latin typeface="Palatino Linotype" panose="02040502050505030304" pitchFamily="18" charset="0"/>
              <a:cs typeface="Times New Roman" panose="02020603050405020304" pitchFamily="18" charset="0"/>
            </a:endParaRPr>
          </a:p>
        </p:txBody>
      </p:sp>
      <p:sp>
        <p:nvSpPr>
          <p:cNvPr id="8" name="TextBox 17">
            <a:extLst>
              <a:ext uri="{FF2B5EF4-FFF2-40B4-BE49-F238E27FC236}">
                <a16:creationId xmlns:a16="http://schemas.microsoft.com/office/drawing/2014/main" id="{6D8760A0-A8D4-49A2-96BD-678CB17FCD5C}"/>
              </a:ext>
            </a:extLst>
          </p:cNvPr>
          <p:cNvSpPr txBox="1"/>
          <p:nvPr/>
        </p:nvSpPr>
        <p:spPr>
          <a:xfrm>
            <a:off x="415701" y="1047796"/>
            <a:ext cx="7488833"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#2 Try Poison Null Type Attack to get core files</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10" name="文本框 9">
            <a:extLst>
              <a:ext uri="{FF2B5EF4-FFF2-40B4-BE49-F238E27FC236}">
                <a16:creationId xmlns:a16="http://schemas.microsoft.com/office/drawing/2014/main" id="{D65A96D3-81BB-4DAF-8E5A-8BA1E47B2174}"/>
              </a:ext>
            </a:extLst>
          </p:cNvPr>
          <p:cNvSpPr txBox="1"/>
          <p:nvPr/>
        </p:nvSpPr>
        <p:spPr>
          <a:xfrm>
            <a:off x="415701" y="3987647"/>
            <a:ext cx="7632849" cy="420308"/>
          </a:xfrm>
          <a:prstGeom prst="rect">
            <a:avLst/>
          </a:prstGeom>
          <a:noFill/>
          <a:ln w="6350" cap="flat">
            <a:noFill/>
            <a:miter lim="800000"/>
          </a:ln>
        </p:spPr>
        <p:txBody>
          <a:bodyPr wrap="square">
            <a:spAutoFit/>
          </a:bodyPr>
          <a:lstStyle/>
          <a:p>
            <a:pPr marL="342900" indent="-342900">
              <a:lnSpc>
                <a:spcPct val="120000"/>
              </a:lnSpc>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http://127.0.0.1:3000/ftp/coupons_2013.md.bak</a:t>
            </a:r>
            <a:r>
              <a:rPr lang="en-US" altLang="zh-CN" b="1" dirty="0">
                <a:solidFill>
                  <a:srgbClr val="C00000"/>
                </a:solidFill>
                <a:latin typeface="Palatino Linotype" panose="02040502050505030304" pitchFamily="18" charset="0"/>
                <a:cs typeface="Times New Roman" panose="02020603050405020304" pitchFamily="18" charset="0"/>
              </a:rPr>
              <a:t>%2500.md</a:t>
            </a:r>
            <a:endParaRPr lang="zh-CN" altLang="en-US" b="1" dirty="0">
              <a:solidFill>
                <a:srgbClr val="C00000"/>
              </a:solidFill>
              <a:latin typeface="Palatino Linotype" panose="0204050205050503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A8B1DE0C-1870-41CB-A200-B6DD83E64CAA}"/>
              </a:ext>
            </a:extLst>
          </p:cNvPr>
          <p:cNvPicPr>
            <a:picLocks noChangeAspect="1"/>
          </p:cNvPicPr>
          <p:nvPr/>
        </p:nvPicPr>
        <p:blipFill rotWithShape="1">
          <a:blip r:embed="rId3"/>
          <a:srcRect l="2041" r="2334"/>
          <a:stretch/>
        </p:blipFill>
        <p:spPr>
          <a:xfrm>
            <a:off x="994807" y="4489269"/>
            <a:ext cx="3816425" cy="981075"/>
          </a:xfrm>
          <a:prstGeom prst="rect">
            <a:avLst/>
          </a:prstGeom>
        </p:spPr>
      </p:pic>
      <p:pic>
        <p:nvPicPr>
          <p:cNvPr id="13" name="图片 12">
            <a:extLst>
              <a:ext uri="{FF2B5EF4-FFF2-40B4-BE49-F238E27FC236}">
                <a16:creationId xmlns:a16="http://schemas.microsoft.com/office/drawing/2014/main" id="{027B4D50-CBCB-422C-94ED-75CA5A54FD49}"/>
              </a:ext>
            </a:extLst>
          </p:cNvPr>
          <p:cNvPicPr>
            <a:picLocks noChangeAspect="1"/>
          </p:cNvPicPr>
          <p:nvPr/>
        </p:nvPicPr>
        <p:blipFill>
          <a:blip r:embed="rId4"/>
          <a:stretch>
            <a:fillRect/>
          </a:stretch>
        </p:blipFill>
        <p:spPr>
          <a:xfrm>
            <a:off x="5637546" y="4467198"/>
            <a:ext cx="1006848" cy="2226411"/>
          </a:xfrm>
          <a:prstGeom prst="rect">
            <a:avLst/>
          </a:prstGeom>
        </p:spPr>
      </p:pic>
      <p:sp>
        <p:nvSpPr>
          <p:cNvPr id="14" name="Rectangle 1">
            <a:extLst>
              <a:ext uri="{FF2B5EF4-FFF2-40B4-BE49-F238E27FC236}">
                <a16:creationId xmlns:a16="http://schemas.microsoft.com/office/drawing/2014/main" id="{4AD91A61-667D-445C-8EED-9846102E20E6}"/>
              </a:ext>
            </a:extLst>
          </p:cNvPr>
          <p:cNvSpPr>
            <a:spLocks noChangeArrowheads="1"/>
          </p:cNvSpPr>
          <p:nvPr/>
        </p:nvSpPr>
        <p:spPr bwMode="auto">
          <a:xfrm>
            <a:off x="415701" y="5470344"/>
            <a:ext cx="5004557"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zh-CN" b="0" i="1" u="none" strike="noStrike" cap="none" normalizeH="0" baseline="0" dirty="0">
                <a:ln>
                  <a:noFill/>
                </a:ln>
                <a:solidFill>
                  <a:schemeClr val="tx1"/>
                </a:solidFill>
                <a:effectLst/>
                <a:latin typeface="Palatino Linotype" panose="02040502050505030304" pitchFamily="18" charset="0"/>
                <a:cs typeface="Times New Roman" panose="02020603050405020304" pitchFamily="18" charset="0"/>
              </a:rPr>
              <a:t>%2500 is decoded as </a:t>
            </a:r>
            <a:r>
              <a:rPr kumimoji="0" lang="en-US" altLang="zh-CN" b="1" i="1" u="none" strike="noStrike" cap="none" normalizeH="0" baseline="0" dirty="0">
                <a:ln>
                  <a:noFill/>
                </a:ln>
                <a:solidFill>
                  <a:srgbClr val="C00000"/>
                </a:solidFill>
                <a:effectLst/>
                <a:latin typeface="Palatino Linotype" panose="02040502050505030304" pitchFamily="18" charset="0"/>
                <a:cs typeface="Times New Roman" panose="02020603050405020304" pitchFamily="18" charset="0"/>
              </a:rPr>
              <a:t>%00 (null byte)</a:t>
            </a:r>
            <a:r>
              <a:rPr kumimoji="0" lang="en-US" altLang="zh-CN" b="0" i="1" u="none" strike="noStrike" cap="none" normalizeH="0" baseline="0" dirty="0">
                <a:ln>
                  <a:noFill/>
                </a:ln>
                <a:solidFill>
                  <a:schemeClr val="tx1"/>
                </a:solidFill>
                <a:effectLst/>
                <a:latin typeface="Palatino Linotype" panose="02040502050505030304" pitchFamily="18" charset="0"/>
                <a:cs typeface="Times New Roman" panose="02020603050405020304" pitchFamily="18" charset="0"/>
              </a:rPr>
              <a:t>. When the web server parses this path, it treats the filename as coupons_2013.md.bak, thus bypassing the file extension check</a:t>
            </a:r>
            <a:endParaRPr kumimoji="0" lang="zh-CN" altLang="zh-CN" b="0" i="1" u="none" strike="noStrike" cap="none" normalizeH="0" baseline="0" dirty="0">
              <a:ln>
                <a:noFill/>
              </a:ln>
              <a:solidFill>
                <a:schemeClr val="tx1"/>
              </a:solidFill>
              <a:effectLst/>
              <a:latin typeface="Palatino Linotype" panose="02040502050505030304" pitchFamily="18" charset="0"/>
              <a:cs typeface="Times New Roman" panose="02020603050405020304" pitchFamily="18" charset="0"/>
            </a:endParaRPr>
          </a:p>
        </p:txBody>
      </p:sp>
      <p:sp>
        <p:nvSpPr>
          <p:cNvPr id="16" name="标题 1">
            <a:extLst>
              <a:ext uri="{FF2B5EF4-FFF2-40B4-BE49-F238E27FC236}">
                <a16:creationId xmlns:a16="http://schemas.microsoft.com/office/drawing/2014/main" id="{ED2BAD7D-49C1-4486-BB48-3A6F7316E7BA}"/>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pic>
        <p:nvPicPr>
          <p:cNvPr id="15" name="图片 14">
            <a:extLst>
              <a:ext uri="{FF2B5EF4-FFF2-40B4-BE49-F238E27FC236}">
                <a16:creationId xmlns:a16="http://schemas.microsoft.com/office/drawing/2014/main" id="{6D9CCC8C-336E-4A8D-97A1-9CE6C07EFA35}"/>
              </a:ext>
            </a:extLst>
          </p:cNvPr>
          <p:cNvPicPr>
            <a:picLocks noChangeAspect="1"/>
          </p:cNvPicPr>
          <p:nvPr/>
        </p:nvPicPr>
        <p:blipFill>
          <a:blip r:embed="rId5"/>
          <a:stretch>
            <a:fillRect/>
          </a:stretch>
        </p:blipFill>
        <p:spPr>
          <a:xfrm>
            <a:off x="415702" y="3070842"/>
            <a:ext cx="7154497" cy="791000"/>
          </a:xfrm>
          <a:prstGeom prst="rect">
            <a:avLst/>
          </a:prstGeom>
        </p:spPr>
      </p:pic>
      <p:pic>
        <p:nvPicPr>
          <p:cNvPr id="17" name="图片 16">
            <a:extLst>
              <a:ext uri="{FF2B5EF4-FFF2-40B4-BE49-F238E27FC236}">
                <a16:creationId xmlns:a16="http://schemas.microsoft.com/office/drawing/2014/main" id="{8B5828EC-0875-4309-9463-5AD9F3AE5E26}"/>
              </a:ext>
            </a:extLst>
          </p:cNvPr>
          <p:cNvPicPr>
            <a:picLocks noChangeAspect="1"/>
          </p:cNvPicPr>
          <p:nvPr/>
        </p:nvPicPr>
        <p:blipFill rotWithShape="1">
          <a:blip r:embed="rId6"/>
          <a:srcRect b="60384"/>
          <a:stretch/>
        </p:blipFill>
        <p:spPr>
          <a:xfrm>
            <a:off x="415702" y="1829439"/>
            <a:ext cx="6840760" cy="700255"/>
          </a:xfrm>
          <a:prstGeom prst="rect">
            <a:avLst/>
          </a:prstGeom>
        </p:spPr>
      </p:pic>
      <p:sp>
        <p:nvSpPr>
          <p:cNvPr id="18" name="文本框 17">
            <a:extLst>
              <a:ext uri="{FF2B5EF4-FFF2-40B4-BE49-F238E27FC236}">
                <a16:creationId xmlns:a16="http://schemas.microsoft.com/office/drawing/2014/main" id="{E3BA88F0-679C-4579-B7A3-07E5B05DC5FB}"/>
              </a:ext>
            </a:extLst>
          </p:cNvPr>
          <p:cNvSpPr txBox="1"/>
          <p:nvPr/>
        </p:nvSpPr>
        <p:spPr>
          <a:xfrm>
            <a:off x="415702" y="2673710"/>
            <a:ext cx="6129148" cy="420308"/>
          </a:xfrm>
          <a:prstGeom prst="rect">
            <a:avLst/>
          </a:prstGeom>
          <a:noFill/>
          <a:ln w="6350" cap="flat">
            <a:noFill/>
            <a:miter lim="800000"/>
          </a:ln>
        </p:spPr>
        <p:txBody>
          <a:bodyPr wrap="square">
            <a:spAutoFit/>
          </a:bodyPr>
          <a:lstStyle/>
          <a:p>
            <a:pPr marL="342900" indent="-342900">
              <a:lnSpc>
                <a:spcPct val="120000"/>
              </a:lnSpc>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http://127.0.0.1:3000/ftp/coupons_2013.md.bak.</a:t>
            </a:r>
            <a:r>
              <a:rPr lang="en-US" altLang="zh-CN" b="1" dirty="0">
                <a:solidFill>
                  <a:srgbClr val="C00000"/>
                </a:solidFill>
                <a:latin typeface="Palatino Linotype" panose="02040502050505030304" pitchFamily="18" charset="0"/>
                <a:cs typeface="Times New Roman" panose="02020603050405020304" pitchFamily="18" charset="0"/>
              </a:rPr>
              <a:t>md</a:t>
            </a:r>
            <a:endParaRPr lang="zh-CN" altLang="en-US" b="1" dirty="0">
              <a:solidFill>
                <a:srgbClr val="C00000"/>
              </a:solidFill>
              <a:latin typeface="Palatino Linotype" panose="02040502050505030304" pitchFamily="18" charset="0"/>
              <a:cs typeface="Times New Roman" panose="02020603050405020304" pitchFamily="18" charset="0"/>
            </a:endParaRPr>
          </a:p>
        </p:txBody>
      </p:sp>
    </p:spTree>
    <p:extLst>
      <p:ext uri="{BB962C8B-B14F-4D97-AF65-F5344CB8AC3E}">
        <p14:creationId xmlns:p14="http://schemas.microsoft.com/office/powerpoint/2010/main" val="36457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7">
            <a:extLst>
              <a:ext uri="{FF2B5EF4-FFF2-40B4-BE49-F238E27FC236}">
                <a16:creationId xmlns:a16="http://schemas.microsoft.com/office/drawing/2014/main" id="{6D8760A0-A8D4-49A2-96BD-678CB17FCD5C}"/>
              </a:ext>
            </a:extLst>
          </p:cNvPr>
          <p:cNvSpPr txBox="1"/>
          <p:nvPr/>
        </p:nvSpPr>
        <p:spPr>
          <a:xfrm>
            <a:off x="415701" y="1047796"/>
            <a:ext cx="7488833"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#3 Go through core files to find out the algorithm</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15" name="文本框 14">
            <a:extLst>
              <a:ext uri="{FF2B5EF4-FFF2-40B4-BE49-F238E27FC236}">
                <a16:creationId xmlns:a16="http://schemas.microsoft.com/office/drawing/2014/main" id="{ACDD5FBC-DCA2-47D2-9A99-74987BCF4C33}"/>
              </a:ext>
            </a:extLst>
          </p:cNvPr>
          <p:cNvSpPr txBox="1"/>
          <p:nvPr/>
        </p:nvSpPr>
        <p:spPr>
          <a:xfrm>
            <a:off x="281376" y="1704139"/>
            <a:ext cx="9423358" cy="2223879"/>
          </a:xfrm>
          <a:prstGeom prst="rect">
            <a:avLst/>
          </a:prstGeom>
          <a:noFill/>
          <a:ln w="6350" cap="flat">
            <a:noFill/>
            <a:miter lim="800000"/>
          </a:ln>
        </p:spPr>
        <p:txBody>
          <a:bodyPr wrap="square">
            <a:spAutoFit/>
          </a:bodyPr>
          <a:lstStyle/>
          <a:p>
            <a:pPr marL="342900" indent="-342900">
              <a:lnSpc>
                <a:spcPct val="120000"/>
              </a:lnSpc>
              <a:spcBef>
                <a:spcPts val="600"/>
              </a:spcBef>
              <a:buFont typeface="Wingdings" panose="05000000000000000000" pitchFamily="2" charset="2"/>
              <a:buChar char="n"/>
            </a:pPr>
            <a:r>
              <a:rPr lang="zh-CN" altLang="en-US" dirty="0">
                <a:latin typeface="Palatino Linotype" panose="02040502050505030304" pitchFamily="18" charset="0"/>
                <a:cs typeface="Times New Roman" panose="02020603050405020304" pitchFamily="18" charset="0"/>
              </a:rPr>
              <a:t>http://127.0.0.1:3000/ftp/</a:t>
            </a:r>
            <a:r>
              <a:rPr lang="zh-CN" altLang="en-US" b="1" dirty="0">
                <a:solidFill>
                  <a:srgbClr val="C00000"/>
                </a:solidFill>
                <a:latin typeface="Palatino Linotype" panose="02040502050505030304" pitchFamily="18" charset="0"/>
                <a:cs typeface="Times New Roman" panose="02020603050405020304" pitchFamily="18" charset="0"/>
              </a:rPr>
              <a:t>package.json.bak</a:t>
            </a:r>
            <a:r>
              <a:rPr lang="zh-CN" altLang="en-US" dirty="0">
                <a:latin typeface="Palatino Linotype" panose="02040502050505030304" pitchFamily="18" charset="0"/>
                <a:cs typeface="Times New Roman" panose="02020603050405020304" pitchFamily="18" charset="0"/>
              </a:rPr>
              <a:t>%2</a:t>
            </a:r>
            <a:r>
              <a:rPr lang="en-US" altLang="zh-CN" dirty="0">
                <a:latin typeface="Palatino Linotype" panose="02040502050505030304" pitchFamily="18" charset="0"/>
                <a:cs typeface="Times New Roman" panose="02020603050405020304" pitchFamily="18" charset="0"/>
              </a:rPr>
              <a:t>50</a:t>
            </a:r>
            <a:r>
              <a:rPr lang="zh-CN" altLang="en-US" dirty="0">
                <a:latin typeface="Palatino Linotype" panose="02040502050505030304" pitchFamily="18" charset="0"/>
                <a:cs typeface="Times New Roman" panose="02020603050405020304" pitchFamily="18" charset="0"/>
              </a:rPr>
              <a:t>0.md</a:t>
            </a:r>
            <a:endParaRPr lang="en-US" altLang="zh-CN" dirty="0">
              <a:latin typeface="Palatino Linotype" panose="02040502050505030304" pitchFamily="18" charset="0"/>
              <a:cs typeface="Times New Roman" panose="02020603050405020304" pitchFamily="18" charset="0"/>
            </a:endParaRPr>
          </a:p>
          <a:p>
            <a:pPr marL="342900" indent="-342900">
              <a:lnSpc>
                <a:spcPct val="120000"/>
              </a:lnSpc>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The encryption algorithm was found —— </a:t>
            </a:r>
            <a:r>
              <a:rPr lang="en-US" altLang="zh-CN" sz="2400" b="1" dirty="0">
                <a:solidFill>
                  <a:srgbClr val="C00000"/>
                </a:solidFill>
                <a:latin typeface="Palatino Linotype" panose="02040502050505030304" pitchFamily="18" charset="0"/>
                <a:cs typeface="Times New Roman" panose="02020603050405020304" pitchFamily="18" charset="0"/>
              </a:rPr>
              <a:t>z85</a:t>
            </a:r>
          </a:p>
          <a:p>
            <a:pPr marL="821863" lvl="1" indent="-342900">
              <a:lnSpc>
                <a:spcPct val="120000"/>
              </a:lnSpc>
              <a:spcBef>
                <a:spcPts val="600"/>
              </a:spcBef>
              <a:buFont typeface="Wingdings" panose="05000000000000000000" pitchFamily="2" charset="2"/>
              <a:buChar char="l"/>
            </a:pPr>
            <a:r>
              <a:rPr lang="en-US" altLang="zh-CN" dirty="0">
                <a:latin typeface="Palatino Linotype" panose="02040502050505030304" pitchFamily="18" charset="0"/>
                <a:cs typeface="Times New Roman" panose="02020603050405020304" pitchFamily="18" charset="0"/>
              </a:rPr>
              <a:t>Step1:Split data into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4-byte blocks </a:t>
            </a:r>
            <a:r>
              <a:rPr lang="en-US" altLang="zh-CN" dirty="0">
                <a:latin typeface="Palatino Linotype" panose="02040502050505030304" pitchFamily="18" charset="0"/>
                <a:cs typeface="Times New Roman" panose="02020603050405020304" pitchFamily="18" charset="0"/>
              </a:rPr>
              <a:t>(Do padding if not a multiple of 4 bytes)</a:t>
            </a:r>
          </a:p>
          <a:p>
            <a:pPr marL="821863" lvl="1" indent="-342900">
              <a:lnSpc>
                <a:spcPct val="120000"/>
              </a:lnSpc>
              <a:spcBef>
                <a:spcPts val="600"/>
              </a:spcBef>
              <a:buFont typeface="Wingdings" panose="05000000000000000000" pitchFamily="2" charset="2"/>
              <a:buChar char="l"/>
            </a:pPr>
            <a:r>
              <a:rPr lang="en-US" altLang="zh-CN" dirty="0">
                <a:latin typeface="Palatino Linotype" panose="02040502050505030304" pitchFamily="18" charset="0"/>
                <a:cs typeface="Times New Roman" panose="02020603050405020304" pitchFamily="18" charset="0"/>
              </a:rPr>
              <a:t>Step2: Treat each 4-byte block as a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32-bit integer</a:t>
            </a:r>
            <a:r>
              <a:rPr lang="en-US" altLang="zh-CN" dirty="0">
                <a:latin typeface="Palatino Linotype" panose="02040502050505030304" pitchFamily="18" charset="0"/>
                <a:cs typeface="Times New Roman" panose="02020603050405020304" pitchFamily="18" charset="0"/>
              </a:rPr>
              <a:t> and calculate its value M.</a:t>
            </a:r>
          </a:p>
          <a:p>
            <a:pPr marL="821863" lvl="1" indent="-342900">
              <a:lnSpc>
                <a:spcPct val="120000"/>
              </a:lnSpc>
              <a:spcBef>
                <a:spcPts val="600"/>
              </a:spcBef>
              <a:buFont typeface="Wingdings" panose="05000000000000000000" pitchFamily="2" charset="2"/>
              <a:buChar char="l"/>
            </a:pPr>
            <a:r>
              <a:rPr lang="en-US" altLang="zh-CN" dirty="0">
                <a:latin typeface="Palatino Linotype" panose="02040502050505030304" pitchFamily="18" charset="0"/>
                <a:cs typeface="Times New Roman" panose="02020603050405020304" pitchFamily="18" charset="0"/>
              </a:rPr>
              <a:t>Step3: Calculate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M % 85, (M // 85) % 85 </a:t>
            </a:r>
            <a:r>
              <a:rPr lang="en-US" altLang="zh-CN" dirty="0">
                <a:latin typeface="Palatino Linotype" panose="02040502050505030304" pitchFamily="18" charset="0"/>
                <a:cs typeface="Times New Roman" panose="02020603050405020304" pitchFamily="18" charset="0"/>
              </a:rPr>
              <a:t>…  and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map</a:t>
            </a:r>
            <a:r>
              <a:rPr lang="en-US" altLang="zh-CN" dirty="0">
                <a:latin typeface="Palatino Linotype" panose="02040502050505030304" pitchFamily="18" charset="0"/>
                <a:cs typeface="Times New Roman" panose="02020603050405020304" pitchFamily="18" charset="0"/>
              </a:rPr>
              <a:t> them to characters.</a:t>
            </a:r>
            <a:endParaRPr lang="zh-CN" altLang="en-US" dirty="0">
              <a:latin typeface="Palatino Linotype" panose="0204050205050503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51DA1326-7AB1-47C0-9801-31AF840D2206}"/>
              </a:ext>
            </a:extLst>
          </p:cNvPr>
          <p:cNvPicPr>
            <a:picLocks noChangeAspect="1"/>
          </p:cNvPicPr>
          <p:nvPr/>
        </p:nvPicPr>
        <p:blipFill rotWithShape="1">
          <a:blip r:embed="rId3"/>
          <a:srcRect t="77234" b="6496"/>
          <a:stretch/>
        </p:blipFill>
        <p:spPr>
          <a:xfrm>
            <a:off x="3858907" y="5140085"/>
            <a:ext cx="2274952" cy="1116124"/>
          </a:xfrm>
          <a:prstGeom prst="rect">
            <a:avLst/>
          </a:prstGeom>
        </p:spPr>
      </p:pic>
      <p:sp>
        <p:nvSpPr>
          <p:cNvPr id="17" name="矩形 16">
            <a:extLst>
              <a:ext uri="{FF2B5EF4-FFF2-40B4-BE49-F238E27FC236}">
                <a16:creationId xmlns:a16="http://schemas.microsoft.com/office/drawing/2014/main" id="{9D62CB8F-6C3A-450B-90E7-A6A0F64F7346}"/>
              </a:ext>
            </a:extLst>
          </p:cNvPr>
          <p:cNvSpPr/>
          <p:nvPr/>
        </p:nvSpPr>
        <p:spPr>
          <a:xfrm>
            <a:off x="4002923" y="5932173"/>
            <a:ext cx="792088" cy="180020"/>
          </a:xfrm>
          <a:prstGeom prst="rect">
            <a:avLst/>
          </a:prstGeom>
          <a:noFill/>
          <a:ln w="28575" cap="flat">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8" name="图片 17">
            <a:extLst>
              <a:ext uri="{FF2B5EF4-FFF2-40B4-BE49-F238E27FC236}">
                <a16:creationId xmlns:a16="http://schemas.microsoft.com/office/drawing/2014/main" id="{EED4EBDB-0F2D-48F6-BDEF-7E07AD808304}"/>
              </a:ext>
            </a:extLst>
          </p:cNvPr>
          <p:cNvPicPr>
            <a:picLocks noChangeAspect="1"/>
          </p:cNvPicPr>
          <p:nvPr/>
        </p:nvPicPr>
        <p:blipFill rotWithShape="1">
          <a:blip r:embed="rId4"/>
          <a:srcRect l="75359" t="25490"/>
          <a:stretch/>
        </p:blipFill>
        <p:spPr>
          <a:xfrm>
            <a:off x="633661" y="4010654"/>
            <a:ext cx="3076918" cy="1669044"/>
          </a:xfrm>
          <a:prstGeom prst="rect">
            <a:avLst/>
          </a:prstGeom>
        </p:spPr>
      </p:pic>
      <p:sp>
        <p:nvSpPr>
          <p:cNvPr id="19" name="矩形 18">
            <a:extLst>
              <a:ext uri="{FF2B5EF4-FFF2-40B4-BE49-F238E27FC236}">
                <a16:creationId xmlns:a16="http://schemas.microsoft.com/office/drawing/2014/main" id="{9D83762D-6FB4-474F-BC40-E30328CAE5BF}"/>
              </a:ext>
            </a:extLst>
          </p:cNvPr>
          <p:cNvSpPr/>
          <p:nvPr/>
        </p:nvSpPr>
        <p:spPr>
          <a:xfrm>
            <a:off x="1063774" y="4743182"/>
            <a:ext cx="1548172" cy="339329"/>
          </a:xfrm>
          <a:prstGeom prst="rect">
            <a:avLst/>
          </a:prstGeom>
          <a:noFill/>
          <a:ln w="28575" cap="flat">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20" name="图片 19">
            <a:extLst>
              <a:ext uri="{FF2B5EF4-FFF2-40B4-BE49-F238E27FC236}">
                <a16:creationId xmlns:a16="http://schemas.microsoft.com/office/drawing/2014/main" id="{F33930F6-9D81-4D68-A637-72091C7FC26C}"/>
              </a:ext>
            </a:extLst>
          </p:cNvPr>
          <p:cNvPicPr>
            <a:picLocks noChangeAspect="1"/>
          </p:cNvPicPr>
          <p:nvPr/>
        </p:nvPicPr>
        <p:blipFill>
          <a:blip r:embed="rId5"/>
          <a:stretch>
            <a:fillRect/>
          </a:stretch>
        </p:blipFill>
        <p:spPr>
          <a:xfrm>
            <a:off x="6292329" y="4010654"/>
            <a:ext cx="2659987" cy="2443476"/>
          </a:xfrm>
          <a:prstGeom prst="rect">
            <a:avLst/>
          </a:prstGeom>
        </p:spPr>
      </p:pic>
      <p:pic>
        <p:nvPicPr>
          <p:cNvPr id="21" name="图片 20">
            <a:extLst>
              <a:ext uri="{FF2B5EF4-FFF2-40B4-BE49-F238E27FC236}">
                <a16:creationId xmlns:a16="http://schemas.microsoft.com/office/drawing/2014/main" id="{9749132E-0C00-48D1-961B-07292DCB1DFE}"/>
              </a:ext>
            </a:extLst>
          </p:cNvPr>
          <p:cNvPicPr>
            <a:picLocks noChangeAspect="1"/>
          </p:cNvPicPr>
          <p:nvPr/>
        </p:nvPicPr>
        <p:blipFill rotWithShape="1">
          <a:blip r:embed="rId3"/>
          <a:srcRect t="30028" b="54724"/>
          <a:stretch/>
        </p:blipFill>
        <p:spPr>
          <a:xfrm>
            <a:off x="3863873" y="4010654"/>
            <a:ext cx="2274952" cy="1045935"/>
          </a:xfrm>
          <a:prstGeom prst="rect">
            <a:avLst/>
          </a:prstGeom>
        </p:spPr>
      </p:pic>
      <p:sp>
        <p:nvSpPr>
          <p:cNvPr id="24" name="标题 1">
            <a:extLst>
              <a:ext uri="{FF2B5EF4-FFF2-40B4-BE49-F238E27FC236}">
                <a16:creationId xmlns:a16="http://schemas.microsoft.com/office/drawing/2014/main" id="{09038727-7778-4510-ABF8-78143E7FFE50}"/>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3447420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3">
            <a:extLst>
              <a:ext uri="{FF2B5EF4-FFF2-40B4-BE49-F238E27FC236}">
                <a16:creationId xmlns:a16="http://schemas.microsoft.com/office/drawing/2014/main" id="{69D1F72F-E55E-45EC-99D9-005272536907}"/>
              </a:ext>
            </a:extLst>
          </p:cNvPr>
          <p:cNvGraphicFramePr>
            <a:graphicFrameLocks noGrp="1"/>
          </p:cNvGraphicFramePr>
          <p:nvPr/>
        </p:nvGraphicFramePr>
        <p:xfrm>
          <a:off x="249438" y="1609511"/>
          <a:ext cx="5176991" cy="4772612"/>
        </p:xfrm>
        <a:graphic>
          <a:graphicData uri="http://schemas.openxmlformats.org/drawingml/2006/table">
            <a:tbl>
              <a:tblPr firstRow="1" bandRow="1">
                <a:tableStyleId>{00A15C55-8517-42AA-B614-E9B94910E393}</a:tableStyleId>
              </a:tblPr>
              <a:tblGrid>
                <a:gridCol w="1294248">
                  <a:extLst>
                    <a:ext uri="{9D8B030D-6E8A-4147-A177-3AD203B41FA5}">
                      <a16:colId xmlns:a16="http://schemas.microsoft.com/office/drawing/2014/main" val="1661546485"/>
                    </a:ext>
                  </a:extLst>
                </a:gridCol>
                <a:gridCol w="1038427">
                  <a:extLst>
                    <a:ext uri="{9D8B030D-6E8A-4147-A177-3AD203B41FA5}">
                      <a16:colId xmlns:a16="http://schemas.microsoft.com/office/drawing/2014/main" val="1998900965"/>
                    </a:ext>
                  </a:extLst>
                </a:gridCol>
                <a:gridCol w="1550068">
                  <a:extLst>
                    <a:ext uri="{9D8B030D-6E8A-4147-A177-3AD203B41FA5}">
                      <a16:colId xmlns:a16="http://schemas.microsoft.com/office/drawing/2014/main" val="963376388"/>
                    </a:ext>
                  </a:extLst>
                </a:gridCol>
                <a:gridCol w="1294248">
                  <a:extLst>
                    <a:ext uri="{9D8B030D-6E8A-4147-A177-3AD203B41FA5}">
                      <a16:colId xmlns:a16="http://schemas.microsoft.com/office/drawing/2014/main" val="2698542123"/>
                    </a:ext>
                  </a:extLst>
                </a:gridCol>
              </a:tblGrid>
              <a:tr h="366725">
                <a:tc>
                  <a:txBody>
                    <a:bodyPr/>
                    <a:lstStyle/>
                    <a:p>
                      <a:pPr algn="ctr"/>
                      <a:r>
                        <a:rPr lang="en-US" altLang="zh-CN" sz="1500" dirty="0"/>
                        <a:t>Expiration</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Discount</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Coupon</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Decryption</a:t>
                      </a:r>
                      <a:endParaRPr lang="zh-CN" altLang="en-US"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2764824"/>
                  </a:ext>
                </a:extLst>
              </a:tr>
              <a:tr h="366725">
                <a:tc>
                  <a:txBody>
                    <a:bodyPr/>
                    <a:lstStyle/>
                    <a:p>
                      <a:pPr algn="ctr"/>
                      <a:r>
                        <a:rPr lang="en-US" altLang="zh-CN" sz="1500" dirty="0"/>
                        <a:t>2024-04-30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b="1" dirty="0" err="1">
                          <a:solidFill>
                            <a:srgbClr val="C00000"/>
                          </a:solidFill>
                        </a:rPr>
                        <a:t>k#pDmg</a:t>
                      </a:r>
                      <a:r>
                        <a:rPr lang="en-US" altLang="zh-CN" sz="1500" dirty="0" err="1"/>
                        <a:t>+yEp</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APR24-20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112360"/>
                  </a:ext>
                </a:extLst>
              </a:tr>
              <a:tr h="366725">
                <a:tc>
                  <a:txBody>
                    <a:bodyPr/>
                    <a:lstStyle/>
                    <a:p>
                      <a:pPr algn="ctr"/>
                      <a:r>
                        <a:rPr lang="en-US" altLang="zh-CN" sz="1500" dirty="0"/>
                        <a:t>2023-04-30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b="1" dirty="0">
                          <a:solidFill>
                            <a:srgbClr val="C00000"/>
                          </a:solidFill>
                        </a:rPr>
                        <a:t>k#pDmg</a:t>
                      </a:r>
                      <a:r>
                        <a:rPr lang="en-US" altLang="zh-CN" sz="1500" dirty="0"/>
                        <a:t>C7vo</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APR23-20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6291006"/>
                  </a:ext>
                </a:extLst>
              </a:tr>
              <a:tr h="366725">
                <a:tc>
                  <a:txBody>
                    <a:bodyPr/>
                    <a:lstStyle/>
                    <a:p>
                      <a:pPr algn="ctr"/>
                      <a:r>
                        <a:rPr lang="en-US" altLang="zh-CN" sz="1500" dirty="0"/>
                        <a:t>2023-03-31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o*IVjgC7Bq</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MAR23-40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8831618"/>
                  </a:ext>
                </a:extLst>
              </a:tr>
              <a:tr h="366725">
                <a:tc>
                  <a:txBody>
                    <a:bodyPr/>
                    <a:lstStyle/>
                    <a:p>
                      <a:pPr algn="ctr"/>
                      <a:r>
                        <a:rPr lang="en-US" altLang="zh-CN" sz="1500" dirty="0"/>
                        <a:t>2023-02-28</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mNYT0</a:t>
                      </a:r>
                      <a:r>
                        <a:rPr lang="en-US" altLang="zh-CN" sz="1500" b="1" dirty="0">
                          <a:solidFill>
                            <a:srgbClr val="0070C0"/>
                          </a:solidFill>
                        </a:rPr>
                        <a:t>gC7</a:t>
                      </a:r>
                      <a:r>
                        <a:rPr lang="en-US" altLang="zh-CN" sz="1500" dirty="0"/>
                        <a:t>yp</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FEB23-30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2180239"/>
                  </a:ext>
                </a:extLst>
              </a:tr>
              <a:tr h="366725">
                <a:tc>
                  <a:txBody>
                    <a:bodyPr/>
                    <a:lstStyle/>
                    <a:p>
                      <a:pPr algn="ctr"/>
                      <a:r>
                        <a:rPr lang="en-US" altLang="zh-CN" sz="1500" dirty="0"/>
                        <a:t>2023-01-31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n&lt;Mic</a:t>
                      </a:r>
                      <a:r>
                        <a:rPr lang="en-US" altLang="zh-CN" sz="1500" b="1" dirty="0">
                          <a:solidFill>
                            <a:srgbClr val="0070C0"/>
                          </a:solidFill>
                        </a:rPr>
                        <a:t>gC7</a:t>
                      </a:r>
                      <a:r>
                        <a:rPr lang="en-US" altLang="zh-CN" sz="1500" dirty="0"/>
                        <a:t>vo</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JAN23-20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9242437"/>
                  </a:ext>
                </a:extLst>
              </a:tr>
              <a:tr h="366725">
                <a:tc>
                  <a:txBody>
                    <a:bodyPr/>
                    <a:lstStyle/>
                    <a:p>
                      <a:pPr algn="ctr"/>
                      <a:r>
                        <a:rPr lang="en-US" altLang="zh-CN" sz="1500" dirty="0"/>
                        <a:t>2022-12-31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l}6D#</a:t>
                      </a:r>
                      <a:r>
                        <a:rPr lang="en-US" altLang="zh-CN" sz="1500" b="1" dirty="0">
                          <a:solidFill>
                            <a:srgbClr val="7030A0"/>
                          </a:solidFill>
                        </a:rPr>
                        <a:t>ga+sp</a:t>
                      </a:r>
                      <a:endParaRPr lang="en-US" altLang="zh-CN" sz="15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DEC22-40</a:t>
                      </a:r>
                      <a:endParaRPr lang="en-US" altLang="zh-CN"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9301879"/>
                  </a:ext>
                </a:extLst>
              </a:tr>
              <a:tr h="366725">
                <a:tc>
                  <a:txBody>
                    <a:bodyPr/>
                    <a:lstStyle/>
                    <a:p>
                      <a:pPr algn="ctr"/>
                      <a:r>
                        <a:rPr lang="en-US" altLang="zh-CN" sz="1500" dirty="0"/>
                        <a:t>2022-11-30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40%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pes[</a:t>
                      </a:r>
                      <a:r>
                        <a:rPr lang="en-US" altLang="zh-CN" sz="1500" dirty="0" err="1"/>
                        <a:t>C</a:t>
                      </a:r>
                      <a:r>
                        <a:rPr lang="en-US" altLang="zh-CN" sz="1500" b="1" dirty="0" err="1">
                          <a:solidFill>
                            <a:srgbClr val="7030A0"/>
                          </a:solidFill>
                        </a:rPr>
                        <a:t>ga+sp</a:t>
                      </a:r>
                      <a:endParaRPr lang="en-US" altLang="zh-CN" sz="1500" b="1" dirty="0">
                        <a:solidFill>
                          <a:srgbClr val="7030A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NOV22-40</a:t>
                      </a:r>
                      <a:endParaRPr lang="en-US" altLang="zh-CN"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02591873"/>
                  </a:ext>
                </a:extLst>
              </a:tr>
              <a:tr h="366725">
                <a:tc>
                  <a:txBody>
                    <a:bodyPr/>
                    <a:lstStyle/>
                    <a:p>
                      <a:pPr algn="ctr"/>
                      <a:r>
                        <a:rPr lang="en-US" altLang="zh-CN" sz="1500" dirty="0"/>
                        <a:t>2022-10-31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pEw8pga+po</a:t>
                      </a:r>
                      <a:endParaRPr lang="en-US" altLang="zh-CN"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OCT22-30</a:t>
                      </a:r>
                      <a:endParaRPr lang="en-US" altLang="zh-C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4490836"/>
                  </a:ext>
                </a:extLst>
              </a:tr>
              <a:tr h="366725">
                <a:tc>
                  <a:txBody>
                    <a:bodyPr/>
                    <a:lstStyle/>
                    <a:p>
                      <a:pPr algn="ctr"/>
                      <a:r>
                        <a:rPr lang="en-US" altLang="zh-CN" sz="1500" dirty="0"/>
                        <a:t>2022-09-30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20%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q:&lt;Irga+mn</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SEP22-20</a:t>
                      </a:r>
                      <a:endParaRPr lang="zh-CN" altLang="en-US"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7333383"/>
                  </a:ext>
                </a:extLst>
              </a:tr>
              <a:tr h="366725">
                <a:tc>
                  <a:txBody>
                    <a:bodyPr/>
                    <a:lstStyle/>
                    <a:p>
                      <a:pPr algn="ctr"/>
                      <a:r>
                        <a:rPr lang="en-US" altLang="zh-CN" sz="1500" dirty="0"/>
                        <a:t>2022-08-31</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k#*</a:t>
                      </a:r>
                      <a:r>
                        <a:rPr lang="en-US" altLang="zh-CN" sz="1500" dirty="0" err="1"/>
                        <a:t>Ag</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AUG22-30</a:t>
                      </a:r>
                      <a:endParaRPr lang="zh-CN" altLang="en-US"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22197181"/>
                  </a:ext>
                </a:extLst>
              </a:tr>
              <a:tr h="371912">
                <a:tc>
                  <a:txBody>
                    <a:bodyPr/>
                    <a:lstStyle/>
                    <a:p>
                      <a:pPr algn="ctr"/>
                      <a:r>
                        <a:rPr lang="en-US" altLang="zh-CN" sz="1500" dirty="0"/>
                        <a:t>2022-07-30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a:t>
                      </a:r>
                      <a:r>
                        <a:rPr lang="en-US" altLang="zh-CN" sz="1500" dirty="0" err="1"/>
                        <a:t>XLu</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JUL22-30</a:t>
                      </a:r>
                      <a:endParaRPr lang="zh-CN" altLang="en-US"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8045081"/>
                  </a:ext>
                </a:extLst>
              </a:tr>
              <a:tr h="366725">
                <a:tc>
                  <a:txBody>
                    <a:bodyPr/>
                    <a:lstStyle/>
                    <a:p>
                      <a:pPr algn="ctr"/>
                      <a:r>
                        <a:rPr lang="en-US" altLang="zh-CN" sz="1500" dirty="0"/>
                        <a:t>2022-06-30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30%</a:t>
                      </a:r>
                      <a:endParaRPr lang="zh-CN" altLang="en-US" sz="15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500" dirty="0"/>
                        <a:t>n(</a:t>
                      </a:r>
                      <a:r>
                        <a:rPr lang="en-US" altLang="zh-CN" sz="1500" dirty="0" err="1"/>
                        <a:t>XRw</a:t>
                      </a:r>
                      <a:r>
                        <a:rPr lang="en-US" altLang="zh-CN" sz="1500" b="1" dirty="0" err="1">
                          <a:solidFill>
                            <a:srgbClr val="00B050"/>
                          </a:solidFill>
                        </a:rPr>
                        <a:t>ga+po</a:t>
                      </a:r>
                      <a:endParaRPr lang="zh-CN" altLang="en-US" sz="1500" b="1"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500" b="0" dirty="0">
                          <a:solidFill>
                            <a:schemeClr val="tx1"/>
                          </a:solidFill>
                        </a:rPr>
                        <a:t>JUN22-30</a:t>
                      </a:r>
                      <a:endParaRPr lang="zh-CN" altLang="en-US" sz="15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0556112"/>
                  </a:ext>
                </a:extLst>
              </a:tr>
            </a:tbl>
          </a:graphicData>
        </a:graphic>
      </p:graphicFrame>
      <p:sp>
        <p:nvSpPr>
          <p:cNvPr id="4" name="文本框 3">
            <a:extLst>
              <a:ext uri="{FF2B5EF4-FFF2-40B4-BE49-F238E27FC236}">
                <a16:creationId xmlns:a16="http://schemas.microsoft.com/office/drawing/2014/main" id="{FD1503B6-3835-4FA8-9A31-31B658E2AE7A}"/>
              </a:ext>
            </a:extLst>
          </p:cNvPr>
          <p:cNvSpPr txBox="1"/>
          <p:nvPr/>
        </p:nvSpPr>
        <p:spPr>
          <a:xfrm>
            <a:off x="5564274" y="1587056"/>
            <a:ext cx="4212468" cy="1708160"/>
          </a:xfrm>
          <a:prstGeom prst="rect">
            <a:avLst/>
          </a:prstGeom>
          <a:noFill/>
          <a:ln w="6350" cap="flat">
            <a:noFill/>
            <a:miter lim="800000"/>
          </a:ln>
        </p:spPr>
        <p:txBody>
          <a:bodyPr wrap="square">
            <a:spAutoFit/>
          </a:bodyPr>
          <a:lstStyle/>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plaintext of coupon is in format </a:t>
            </a:r>
          </a:p>
          <a:p>
            <a:pPr algn="ctr">
              <a:spcBef>
                <a:spcPts val="600"/>
              </a:spcBef>
            </a:pPr>
            <a:r>
              <a:rPr lang="en-US" altLang="zh-CN" dirty="0">
                <a:latin typeface="Palatino Linotype" panose="02040502050505030304" pitchFamily="18" charset="0"/>
                <a:cs typeface="Times New Roman" panose="02020603050405020304" pitchFamily="18" charset="0"/>
              </a:rPr>
              <a:t>“</a:t>
            </a:r>
            <a:r>
              <a:rPr lang="en-US" altLang="zh-CN" b="1" dirty="0">
                <a:solidFill>
                  <a:srgbClr val="C00000"/>
                </a:solidFill>
                <a:latin typeface="Palatino Linotype" panose="02040502050505030304" pitchFamily="18" charset="0"/>
                <a:cs typeface="Times New Roman" panose="02020603050405020304" pitchFamily="18" charset="0"/>
              </a:rPr>
              <a:t>Month Year -Discount</a:t>
            </a:r>
            <a:r>
              <a:rPr lang="en-US" altLang="zh-CN" dirty="0">
                <a:latin typeface="Palatino Linotype" panose="02040502050505030304" pitchFamily="18" charset="0"/>
                <a:cs typeface="Times New Roman" panose="02020603050405020304" pitchFamily="18" charset="0"/>
              </a:rPr>
              <a:t>”</a:t>
            </a:r>
          </a:p>
          <a:p>
            <a:pPr marL="342900" indent="-342900">
              <a:spcBef>
                <a:spcPts val="600"/>
              </a:spcBef>
              <a:buFont typeface="Wingdings" panose="05000000000000000000" pitchFamily="2" charset="2"/>
              <a:buChar char="n"/>
            </a:pPr>
            <a:r>
              <a:rPr lang="en-US" altLang="zh-CN" dirty="0">
                <a:latin typeface="Palatino Linotype" panose="02040502050505030304" pitchFamily="18" charset="0"/>
                <a:cs typeface="Times New Roman" panose="02020603050405020304" pitchFamily="18" charset="0"/>
              </a:rPr>
              <a:t>We could easily forge a coupon with a </a:t>
            </a:r>
            <a:r>
              <a:rPr lang="en-US" altLang="zh-CN" b="1" dirty="0">
                <a:solidFill>
                  <a:srgbClr val="C00000"/>
                </a:solidFill>
                <a:latin typeface="Palatino Linotype" panose="02040502050505030304" pitchFamily="18" charset="0"/>
                <a:cs typeface="Times New Roman" panose="02020603050405020304" pitchFamily="18" charset="0"/>
              </a:rPr>
              <a:t>99%</a:t>
            </a:r>
            <a:r>
              <a:rPr lang="en-US" altLang="zh-CN" dirty="0">
                <a:latin typeface="Palatino Linotype" panose="02040502050505030304" pitchFamily="18" charset="0"/>
                <a:cs typeface="Times New Roman" panose="02020603050405020304" pitchFamily="18" charset="0"/>
              </a:rPr>
              <a:t> discount expiring on </a:t>
            </a:r>
            <a:r>
              <a:rPr lang="en-US" altLang="zh-CN" b="1" dirty="0">
                <a:solidFill>
                  <a:schemeClr val="accent5">
                    <a:lumMod val="50000"/>
                  </a:schemeClr>
                </a:solidFill>
                <a:latin typeface="Palatino Linotype" panose="02040502050505030304" pitchFamily="18" charset="0"/>
                <a:cs typeface="Times New Roman" panose="02020603050405020304" pitchFamily="18" charset="0"/>
              </a:rPr>
              <a:t>January 31, 2025</a:t>
            </a:r>
            <a:r>
              <a:rPr lang="en-US" altLang="zh-CN" dirty="0">
                <a:latin typeface="Palatino Linotype" panose="02040502050505030304" pitchFamily="18" charset="0"/>
                <a:cs typeface="Times New Roman" panose="02020603050405020304" pitchFamily="18" charset="0"/>
              </a:rPr>
              <a:t>.</a:t>
            </a:r>
          </a:p>
        </p:txBody>
      </p:sp>
      <p:sp>
        <p:nvSpPr>
          <p:cNvPr id="6" name="文本框 5">
            <a:extLst>
              <a:ext uri="{FF2B5EF4-FFF2-40B4-BE49-F238E27FC236}">
                <a16:creationId xmlns:a16="http://schemas.microsoft.com/office/drawing/2014/main" id="{4EF65BBF-F98D-4535-AF24-98300DFCD33E}"/>
              </a:ext>
            </a:extLst>
          </p:cNvPr>
          <p:cNvSpPr txBox="1"/>
          <p:nvPr/>
        </p:nvSpPr>
        <p:spPr>
          <a:xfrm>
            <a:off x="5853883" y="3393790"/>
            <a:ext cx="3597246" cy="369332"/>
          </a:xfrm>
          <a:prstGeom prst="rect">
            <a:avLst/>
          </a:prstGeom>
          <a:solidFill>
            <a:schemeClr val="accent5">
              <a:lumMod val="20000"/>
              <a:lumOff val="80000"/>
            </a:schemeClr>
          </a:solidFill>
          <a:ln w="12700" cap="flat">
            <a:solidFill>
              <a:schemeClr val="tx1"/>
            </a:solidFill>
            <a:miter lim="800000"/>
          </a:ln>
        </p:spPr>
        <p:txBody>
          <a:bodyPr wrap="square">
            <a:spAutoFit/>
          </a:bodyPr>
          <a:lstStyle/>
          <a:p>
            <a:pPr algn="ctr"/>
            <a:r>
              <a:rPr lang="en-US" altLang="zh-CN" sz="1800" b="1" dirty="0">
                <a:solidFill>
                  <a:srgbClr val="C00000"/>
                </a:solidFill>
                <a:latin typeface="Palatino Linotype" panose="02040502050505030304" pitchFamily="18" charset="0"/>
                <a:cs typeface="Times New Roman" panose="02020603050405020304" pitchFamily="18" charset="0"/>
              </a:rPr>
              <a:t>JAN25-99</a:t>
            </a:r>
            <a:endParaRPr lang="zh-CN" altLang="en-US" b="1" dirty="0">
              <a:solidFill>
                <a:srgbClr val="C00000"/>
              </a:solidFill>
              <a:latin typeface="Palatino Linotype" panose="02040502050505030304" pitchFamily="18" charset="0"/>
            </a:endParaRPr>
          </a:p>
        </p:txBody>
      </p:sp>
      <p:sp>
        <p:nvSpPr>
          <p:cNvPr id="9" name="文本框 8">
            <a:extLst>
              <a:ext uri="{FF2B5EF4-FFF2-40B4-BE49-F238E27FC236}">
                <a16:creationId xmlns:a16="http://schemas.microsoft.com/office/drawing/2014/main" id="{0D605E65-FC5C-4391-88DC-B64B01FC4278}"/>
              </a:ext>
            </a:extLst>
          </p:cNvPr>
          <p:cNvSpPr txBox="1"/>
          <p:nvPr/>
        </p:nvSpPr>
        <p:spPr>
          <a:xfrm>
            <a:off x="5853883" y="6054361"/>
            <a:ext cx="3597246" cy="369332"/>
          </a:xfrm>
          <a:prstGeom prst="rect">
            <a:avLst/>
          </a:prstGeom>
          <a:solidFill>
            <a:schemeClr val="accent5">
              <a:lumMod val="20000"/>
              <a:lumOff val="80000"/>
            </a:schemeClr>
          </a:solidFill>
          <a:ln w="12700" cap="flat">
            <a:solidFill>
              <a:schemeClr val="tx1"/>
            </a:solidFill>
            <a:miter lim="800000"/>
          </a:ln>
        </p:spPr>
        <p:txBody>
          <a:bodyPr wrap="square">
            <a:spAutoFit/>
          </a:bodyPr>
          <a:lstStyle/>
          <a:p>
            <a:pPr algn="ctr"/>
            <a:r>
              <a:rPr lang="en-US" altLang="zh-CN" sz="1800" b="1" dirty="0">
                <a:solidFill>
                  <a:srgbClr val="C00000"/>
                </a:solidFill>
                <a:latin typeface="Palatino Linotype" panose="02040502050505030304" pitchFamily="18" charset="0"/>
                <a:cs typeface="Times New Roman" panose="02020603050405020304" pitchFamily="18" charset="0"/>
              </a:rPr>
              <a:t>n&lt;Mich7Z*G</a:t>
            </a:r>
          </a:p>
        </p:txBody>
      </p:sp>
      <p:sp>
        <p:nvSpPr>
          <p:cNvPr id="5" name="Rectangle 1">
            <a:extLst>
              <a:ext uri="{FF2B5EF4-FFF2-40B4-BE49-F238E27FC236}">
                <a16:creationId xmlns:a16="http://schemas.microsoft.com/office/drawing/2014/main" id="{BFADD87D-DF8B-4B79-AE17-5B3104B3D7EE}"/>
              </a:ext>
            </a:extLst>
          </p:cNvPr>
          <p:cNvSpPr>
            <a:spLocks noChangeArrowheads="1"/>
          </p:cNvSpPr>
          <p:nvPr/>
        </p:nvSpPr>
        <p:spPr bwMode="auto">
          <a:xfrm>
            <a:off x="5825896" y="3798907"/>
            <a:ext cx="304923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ASCII: </a:t>
            </a:r>
            <a:r>
              <a:rPr kumimoji="0" lang="zh-CN" altLang="zh-CN"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74, 65, 78, 50, 53, 45, 57, 57 </a:t>
            </a:r>
            <a:endParaRPr kumimoji="0" lang="zh-CN" altLang="zh-CN" sz="1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ED2495B-258A-4A8A-9CAC-1785DBBED302}"/>
              </a:ext>
            </a:extLst>
          </p:cNvPr>
          <p:cNvSpPr txBox="1"/>
          <p:nvPr/>
        </p:nvSpPr>
        <p:spPr>
          <a:xfrm>
            <a:off x="5850505" y="4138950"/>
            <a:ext cx="3600624" cy="553998"/>
          </a:xfrm>
          <a:prstGeom prst="rect">
            <a:avLst/>
          </a:prstGeom>
          <a:noFill/>
          <a:ln w="6350" cap="flat">
            <a:noFill/>
            <a:miter lim="800000"/>
          </a:ln>
        </p:spPr>
        <p:txBody>
          <a:bodyPr wrap="square">
            <a:spAutoFit/>
          </a:bodyPr>
          <a:lstStyle/>
          <a:p>
            <a:r>
              <a:rPr lang="zh-CN" altLang="en-US" sz="1500" dirty="0">
                <a:latin typeface="Times New Roman" panose="02020603050405020304" pitchFamily="18" charset="0"/>
                <a:cs typeface="Times New Roman" panose="02020603050405020304" pitchFamily="18" charset="0"/>
              </a:rPr>
              <a:t>01001010  01000001  01001110  00110010 </a:t>
            </a:r>
            <a:endParaRPr lang="en-US" altLang="zh-CN" sz="1500" dirty="0">
              <a:latin typeface="Times New Roman" panose="02020603050405020304" pitchFamily="18" charset="0"/>
              <a:cs typeface="Times New Roman" panose="02020603050405020304" pitchFamily="18" charset="0"/>
            </a:endParaRPr>
          </a:p>
          <a:p>
            <a:r>
              <a:rPr lang="zh-CN" altLang="en-US" sz="1500" dirty="0">
                <a:latin typeface="Times New Roman" panose="02020603050405020304" pitchFamily="18" charset="0"/>
                <a:cs typeface="Times New Roman" panose="02020603050405020304" pitchFamily="18" charset="0"/>
              </a:rPr>
              <a:t>00110101  00101101  00111001  00111001</a:t>
            </a:r>
          </a:p>
        </p:txBody>
      </p:sp>
      <p:sp>
        <p:nvSpPr>
          <p:cNvPr id="14" name="文本框 13">
            <a:extLst>
              <a:ext uri="{FF2B5EF4-FFF2-40B4-BE49-F238E27FC236}">
                <a16:creationId xmlns:a16="http://schemas.microsoft.com/office/drawing/2014/main" id="{E5ED729D-54FF-45EC-A838-01ECEB2911B7}"/>
              </a:ext>
            </a:extLst>
          </p:cNvPr>
          <p:cNvSpPr txBox="1"/>
          <p:nvPr/>
        </p:nvSpPr>
        <p:spPr>
          <a:xfrm>
            <a:off x="5850506" y="4699281"/>
            <a:ext cx="3597246" cy="553998"/>
          </a:xfrm>
          <a:prstGeom prst="rect">
            <a:avLst/>
          </a:prstGeom>
          <a:noFill/>
          <a:ln w="6350" cap="flat">
            <a:noFill/>
            <a:miter lim="800000"/>
          </a:ln>
        </p:spPr>
        <p:txBody>
          <a:bodyPr wrap="square">
            <a:spAutoFit/>
          </a:bodyPr>
          <a:lstStyle/>
          <a:p>
            <a:r>
              <a:rPr lang="en-US" altLang="zh-CN" sz="1500" dirty="0">
                <a:latin typeface="Times New Roman" panose="02020603050405020304" pitchFamily="18" charset="0"/>
                <a:cs typeface="Times New Roman" panose="02020603050405020304" pitchFamily="18" charset="0"/>
              </a:rPr>
              <a:t>Block 1 = 1245796009</a:t>
            </a:r>
          </a:p>
          <a:p>
            <a:r>
              <a:rPr lang="en-US" altLang="zh-CN" sz="1500" dirty="0">
                <a:latin typeface="Times New Roman" panose="02020603050405020304" pitchFamily="18" charset="0"/>
                <a:cs typeface="Times New Roman" panose="02020603050405020304" pitchFamily="18" charset="0"/>
              </a:rPr>
              <a:t>Block2 = 880753481</a:t>
            </a:r>
            <a:endParaRPr lang="zh-CN" altLang="en-US" sz="15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B30CA9E2-B651-425D-B689-39BF9380BBB5}"/>
              </a:ext>
            </a:extLst>
          </p:cNvPr>
          <p:cNvSpPr txBox="1"/>
          <p:nvPr/>
        </p:nvSpPr>
        <p:spPr>
          <a:xfrm>
            <a:off x="5850997" y="5261405"/>
            <a:ext cx="3714372" cy="784830"/>
          </a:xfrm>
          <a:prstGeom prst="rect">
            <a:avLst/>
          </a:prstGeom>
          <a:noFill/>
          <a:ln w="6350" cap="flat">
            <a:noFill/>
            <a:miter lim="800000"/>
          </a:ln>
        </p:spPr>
        <p:txBody>
          <a:bodyPr wrap="square">
            <a:spAutoFit/>
          </a:bodyPr>
          <a:lstStyle/>
          <a:p>
            <a:r>
              <a:rPr lang="en-US" altLang="zh-CN" sz="1500" dirty="0">
                <a:latin typeface="Times New Roman" panose="02020603050405020304" pitchFamily="18" charset="0"/>
                <a:cs typeface="Times New Roman" panose="02020603050405020304" pitchFamily="18" charset="0"/>
              </a:rPr>
              <a:t>1245796009 % 85 = 12 → </a:t>
            </a:r>
            <a:r>
              <a:rPr lang="en-US" altLang="zh-CN" sz="1500" b="1" dirty="0">
                <a:latin typeface="Times New Roman" panose="02020603050405020304" pitchFamily="18" charset="0"/>
                <a:cs typeface="Times New Roman" panose="02020603050405020304" pitchFamily="18" charset="0"/>
              </a:rPr>
              <a:t>n</a:t>
            </a:r>
          </a:p>
          <a:p>
            <a:r>
              <a:rPr lang="en-US" altLang="zh-CN" sz="1500" dirty="0">
                <a:latin typeface="Times New Roman" panose="02020603050405020304" pitchFamily="18" charset="0"/>
                <a:cs typeface="Times New Roman" panose="02020603050405020304" pitchFamily="18" charset="0"/>
              </a:rPr>
              <a:t> (1231729730 // 85) % 85 = 54 → </a:t>
            </a:r>
            <a:r>
              <a:rPr lang="en-US" altLang="zh-CN" sz="1500" b="1" dirty="0">
                <a:latin typeface="Times New Roman" panose="02020603050405020304" pitchFamily="18" charset="0"/>
                <a:cs typeface="Times New Roman" panose="02020603050405020304" pitchFamily="18" charset="0"/>
              </a:rPr>
              <a:t>&lt;</a:t>
            </a:r>
          </a:p>
          <a:p>
            <a:r>
              <a:rPr lang="en-US" altLang="zh-CN" sz="1500" dirty="0">
                <a:latin typeface="Times New Roman" panose="02020603050405020304" pitchFamily="18" charset="0"/>
                <a:cs typeface="Times New Roman" panose="02020603050405020304" pitchFamily="18" charset="0"/>
              </a:rPr>
              <a:t>……</a:t>
            </a:r>
            <a:endParaRPr lang="zh-CN" altLang="en-US" sz="1500" dirty="0">
              <a:latin typeface="Times New Roman" panose="02020603050405020304" pitchFamily="18" charset="0"/>
              <a:cs typeface="Times New Roman" panose="02020603050405020304" pitchFamily="18" charset="0"/>
            </a:endParaRPr>
          </a:p>
        </p:txBody>
      </p:sp>
      <p:sp>
        <p:nvSpPr>
          <p:cNvPr id="11" name="TextBox 17">
            <a:extLst>
              <a:ext uri="{FF2B5EF4-FFF2-40B4-BE49-F238E27FC236}">
                <a16:creationId xmlns:a16="http://schemas.microsoft.com/office/drawing/2014/main" id="{52E98D41-C089-40B3-AA4C-A38DA4A89FB7}"/>
              </a:ext>
            </a:extLst>
          </p:cNvPr>
          <p:cNvSpPr txBox="1"/>
          <p:nvPr/>
        </p:nvSpPr>
        <p:spPr>
          <a:xfrm>
            <a:off x="415701" y="1047796"/>
            <a:ext cx="7488833"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#4 Figure out the pattern of coupon</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19" name="标题 1">
            <a:extLst>
              <a:ext uri="{FF2B5EF4-FFF2-40B4-BE49-F238E27FC236}">
                <a16:creationId xmlns:a16="http://schemas.microsoft.com/office/drawing/2014/main" id="{F31A2C84-63E5-4883-9BF3-453A64E8843D}"/>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116528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DC462B-199E-4CF0-AD99-8037E86B9B24}"/>
              </a:ext>
            </a:extLst>
          </p:cNvPr>
          <p:cNvPicPr>
            <a:picLocks noChangeAspect="1"/>
          </p:cNvPicPr>
          <p:nvPr/>
        </p:nvPicPr>
        <p:blipFill>
          <a:blip r:embed="rId3"/>
          <a:stretch>
            <a:fillRect/>
          </a:stretch>
        </p:blipFill>
        <p:spPr>
          <a:xfrm>
            <a:off x="847750" y="1547593"/>
            <a:ext cx="4021202" cy="2566277"/>
          </a:xfrm>
          <a:prstGeom prst="rect">
            <a:avLst/>
          </a:prstGeom>
        </p:spPr>
      </p:pic>
      <p:pic>
        <p:nvPicPr>
          <p:cNvPr id="8" name="图片 7">
            <a:extLst>
              <a:ext uri="{FF2B5EF4-FFF2-40B4-BE49-F238E27FC236}">
                <a16:creationId xmlns:a16="http://schemas.microsoft.com/office/drawing/2014/main" id="{73F7CFAF-3058-489F-8E78-1A5B563D54B5}"/>
              </a:ext>
            </a:extLst>
          </p:cNvPr>
          <p:cNvPicPr>
            <a:picLocks noChangeAspect="1"/>
          </p:cNvPicPr>
          <p:nvPr/>
        </p:nvPicPr>
        <p:blipFill>
          <a:blip r:embed="rId4"/>
          <a:stretch>
            <a:fillRect/>
          </a:stretch>
        </p:blipFill>
        <p:spPr>
          <a:xfrm>
            <a:off x="5170894" y="1547593"/>
            <a:ext cx="3869945" cy="2566277"/>
          </a:xfrm>
          <a:prstGeom prst="rect">
            <a:avLst/>
          </a:prstGeom>
        </p:spPr>
      </p:pic>
      <p:pic>
        <p:nvPicPr>
          <p:cNvPr id="7" name="图片 6">
            <a:extLst>
              <a:ext uri="{FF2B5EF4-FFF2-40B4-BE49-F238E27FC236}">
                <a16:creationId xmlns:a16="http://schemas.microsoft.com/office/drawing/2014/main" id="{B9010800-7FF5-4FAA-A5DF-73E362B418E9}"/>
              </a:ext>
            </a:extLst>
          </p:cNvPr>
          <p:cNvPicPr>
            <a:picLocks noChangeAspect="1"/>
          </p:cNvPicPr>
          <p:nvPr/>
        </p:nvPicPr>
        <p:blipFill>
          <a:blip r:embed="rId5"/>
          <a:stretch>
            <a:fillRect/>
          </a:stretch>
        </p:blipFill>
        <p:spPr>
          <a:xfrm>
            <a:off x="843889" y="4262359"/>
            <a:ext cx="5009138" cy="2191771"/>
          </a:xfrm>
          <a:prstGeom prst="rect">
            <a:avLst/>
          </a:prstGeom>
        </p:spPr>
      </p:pic>
      <p:sp>
        <p:nvSpPr>
          <p:cNvPr id="4" name="矩形 3">
            <a:extLst>
              <a:ext uri="{FF2B5EF4-FFF2-40B4-BE49-F238E27FC236}">
                <a16:creationId xmlns:a16="http://schemas.microsoft.com/office/drawing/2014/main" id="{BE18DF36-338E-47C2-9451-B1A6D13356D9}"/>
              </a:ext>
            </a:extLst>
          </p:cNvPr>
          <p:cNvSpPr/>
          <p:nvPr/>
        </p:nvSpPr>
        <p:spPr>
          <a:xfrm>
            <a:off x="3908091" y="5223433"/>
            <a:ext cx="1836204" cy="258589"/>
          </a:xfrm>
          <a:prstGeom prst="rect">
            <a:avLst/>
          </a:prstGeom>
          <a:noFill/>
          <a:ln w="28575" cap="flat">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9" name="TextBox 17">
            <a:extLst>
              <a:ext uri="{FF2B5EF4-FFF2-40B4-BE49-F238E27FC236}">
                <a16:creationId xmlns:a16="http://schemas.microsoft.com/office/drawing/2014/main" id="{98A5E2AA-A70A-48F3-88F7-11DC190CD075}"/>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#5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Use forged coupons</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10" name="TextBox 12">
            <a:extLst>
              <a:ext uri="{FF2B5EF4-FFF2-40B4-BE49-F238E27FC236}">
                <a16:creationId xmlns:a16="http://schemas.microsoft.com/office/drawing/2014/main" id="{0EA3BEE2-0798-4F9E-86EA-6DF10D5E6A6A}"/>
              </a:ext>
            </a:extLst>
          </p:cNvPr>
          <p:cNvSpPr txBox="1"/>
          <p:nvPr/>
        </p:nvSpPr>
        <p:spPr>
          <a:xfrm>
            <a:off x="6072304" y="5096000"/>
            <a:ext cx="3405869" cy="507831"/>
          </a:xfrm>
          <a:prstGeom prst="rect">
            <a:avLst/>
          </a:prstGeom>
          <a:noFill/>
          <a:ln w="6350" cap="flat">
            <a:noFill/>
            <a:miter lim="800000"/>
          </a:ln>
        </p:spPr>
        <p:txBody>
          <a:bodyPr wrap="none" lIns="0" tIns="0" rIns="0" bIns="0" rtlCol="0" anchor="t" anchorCtr="0">
            <a:spAutoFit/>
          </a:bodyPr>
          <a:lstStyle/>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Successfully!</a:t>
            </a:r>
          </a:p>
          <a:p>
            <a:pPr>
              <a:spcBef>
                <a:spcPts val="600"/>
              </a:spcBef>
              <a:buClr>
                <a:schemeClr val="bg2"/>
              </a:buClr>
            </a:pPr>
            <a:r>
              <a:rPr lang="en-US" altLang="zh-CN" sz="1400" b="1" dirty="0">
                <a:latin typeface="Palatino Linotype" panose="02040502050505030304" pitchFamily="18" charset="0"/>
                <a:ea typeface="宋体" panose="02010600030101010101" pitchFamily="2" charset="-122"/>
              </a:rPr>
              <a:t>We can purchase any item at any discount</a:t>
            </a:r>
            <a:endParaRPr lang="zh-CN" altLang="en-US" sz="1400" b="1" dirty="0">
              <a:latin typeface="Palatino Linotype" panose="02040502050505030304" pitchFamily="18" charset="0"/>
              <a:ea typeface="宋体" panose="02010600030101010101" pitchFamily="2" charset="-122"/>
            </a:endParaRPr>
          </a:p>
        </p:txBody>
      </p:sp>
      <p:sp>
        <p:nvSpPr>
          <p:cNvPr id="12" name="标题 1">
            <a:extLst>
              <a:ext uri="{FF2B5EF4-FFF2-40B4-BE49-F238E27FC236}">
                <a16:creationId xmlns:a16="http://schemas.microsoft.com/office/drawing/2014/main" id="{AAF2318D-ED84-4D21-89AE-F8406139B6B5}"/>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Tree>
    <p:extLst>
      <p:ext uri="{BB962C8B-B14F-4D97-AF65-F5344CB8AC3E}">
        <p14:creationId xmlns:p14="http://schemas.microsoft.com/office/powerpoint/2010/main" val="73842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FBB1774-07B8-4A8C-818B-47D8A4493986}"/>
              </a:ext>
            </a:extLst>
          </p:cNvPr>
          <p:cNvSpPr/>
          <p:nvPr/>
        </p:nvSpPr>
        <p:spPr>
          <a:xfrm>
            <a:off x="775742" y="3642543"/>
            <a:ext cx="8532948" cy="1237415"/>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3" name="矩形 2">
            <a:extLst>
              <a:ext uri="{FF2B5EF4-FFF2-40B4-BE49-F238E27FC236}">
                <a16:creationId xmlns:a16="http://schemas.microsoft.com/office/drawing/2014/main" id="{658BEDF6-C307-4F01-AAB0-C31450C35690}"/>
              </a:ext>
            </a:extLst>
          </p:cNvPr>
          <p:cNvSpPr/>
          <p:nvPr/>
        </p:nvSpPr>
        <p:spPr>
          <a:xfrm>
            <a:off x="2453630" y="3777196"/>
            <a:ext cx="1055148" cy="611187"/>
          </a:xfrm>
          <a:prstGeom prst="rect">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Times New Roman" panose="02020603050405020304" pitchFamily="18" charset="0"/>
              </a:rPr>
              <a:t>abc123</a:t>
            </a:r>
            <a:endParaRPr lang="zh-CN" altLang="en-US" sz="2000" b="1" dirty="0" err="1">
              <a:solidFill>
                <a:schemeClr val="tx1"/>
              </a:solidFill>
              <a:latin typeface="Palatino Linotype" panose="0204050205050503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07E2C00F-1E79-4B3B-8191-4FC6095664C8}"/>
              </a:ext>
            </a:extLst>
          </p:cNvPr>
          <p:cNvSpPr/>
          <p:nvPr/>
        </p:nvSpPr>
        <p:spPr>
          <a:xfrm>
            <a:off x="1135782" y="3777196"/>
            <a:ext cx="1283464" cy="611187"/>
          </a:xfrm>
          <a:prstGeom prst="rect">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r>
              <a:rPr lang="en-US" altLang="zh-CN" sz="2000" b="1" dirty="0">
                <a:solidFill>
                  <a:srgbClr val="C00000"/>
                </a:solidFill>
                <a:latin typeface="Palatino Linotype" panose="02040502050505030304" pitchFamily="18" charset="0"/>
                <a:cs typeface="Times New Roman" panose="02020603050405020304" pitchFamily="18" charset="0"/>
              </a:rPr>
              <a:t>JAN25-30</a:t>
            </a:r>
            <a:endParaRPr lang="zh-CN" altLang="en-US" sz="2000" b="1" dirty="0">
              <a:solidFill>
                <a:srgbClr val="C00000"/>
              </a:solidFill>
              <a:latin typeface="Palatino Linotype" panose="02040502050505030304" pitchFamily="18" charset="0"/>
            </a:endParaRPr>
          </a:p>
        </p:txBody>
      </p:sp>
      <p:sp>
        <p:nvSpPr>
          <p:cNvPr id="4" name="文本框 3">
            <a:extLst>
              <a:ext uri="{FF2B5EF4-FFF2-40B4-BE49-F238E27FC236}">
                <a16:creationId xmlns:a16="http://schemas.microsoft.com/office/drawing/2014/main" id="{F17F6EA2-EECC-4C32-AFAA-4D2123AF8197}"/>
              </a:ext>
            </a:extLst>
          </p:cNvPr>
          <p:cNvSpPr txBox="1"/>
          <p:nvPr/>
        </p:nvSpPr>
        <p:spPr>
          <a:xfrm>
            <a:off x="1433031" y="4519919"/>
            <a:ext cx="694101"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Coupon</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A25E5EE-EDFE-4111-92C0-C14957EBF808}"/>
              </a:ext>
            </a:extLst>
          </p:cNvPr>
          <p:cNvSpPr txBox="1"/>
          <p:nvPr/>
        </p:nvSpPr>
        <p:spPr>
          <a:xfrm>
            <a:off x="2730655" y="4519918"/>
            <a:ext cx="34304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Salt</a:t>
            </a:r>
            <a:endParaRPr lang="zh-CN" altLang="en-US" sz="1600" b="1" dirty="0">
              <a:latin typeface="Times New Roman" panose="02020603050405020304" pitchFamily="18" charset="0"/>
              <a:cs typeface="Times New Roman" panose="02020603050405020304" pitchFamily="18" charset="0"/>
            </a:endParaRPr>
          </a:p>
        </p:txBody>
      </p:sp>
      <p:sp>
        <p:nvSpPr>
          <p:cNvPr id="12" name="箭头: 燕尾形 11">
            <a:extLst>
              <a:ext uri="{FF2B5EF4-FFF2-40B4-BE49-F238E27FC236}">
                <a16:creationId xmlns:a16="http://schemas.microsoft.com/office/drawing/2014/main" id="{30A8903F-3809-4066-8B4D-330A326B523B}"/>
              </a:ext>
            </a:extLst>
          </p:cNvPr>
          <p:cNvSpPr/>
          <p:nvPr/>
        </p:nvSpPr>
        <p:spPr>
          <a:xfrm>
            <a:off x="3656062" y="3840473"/>
            <a:ext cx="1656184" cy="484632"/>
          </a:xfrm>
          <a:prstGeom prst="notchedRightArrow">
            <a:avLst/>
          </a:prstGeom>
          <a:solidFill>
            <a:schemeClr val="bg1">
              <a:lumMod val="95000"/>
            </a:schemeClr>
          </a:solidFill>
          <a:ln w="1905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11" name="图形 10">
            <a:extLst>
              <a:ext uri="{FF2B5EF4-FFF2-40B4-BE49-F238E27FC236}">
                <a16:creationId xmlns:a16="http://schemas.microsoft.com/office/drawing/2014/main" id="{0AC00D00-CD3E-41CA-8045-359CEAF9C74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3230" y="4285259"/>
            <a:ext cx="594699" cy="594699"/>
          </a:xfrm>
          <a:prstGeom prst="rect">
            <a:avLst/>
          </a:prstGeom>
        </p:spPr>
      </p:pic>
      <p:sp>
        <p:nvSpPr>
          <p:cNvPr id="14" name="文本框 13">
            <a:extLst>
              <a:ext uri="{FF2B5EF4-FFF2-40B4-BE49-F238E27FC236}">
                <a16:creationId xmlns:a16="http://schemas.microsoft.com/office/drawing/2014/main" id="{A6611A33-FDCA-4A70-A328-A54C58C6CECE}"/>
              </a:ext>
            </a:extLst>
          </p:cNvPr>
          <p:cNvSpPr txBox="1"/>
          <p:nvPr/>
        </p:nvSpPr>
        <p:spPr>
          <a:xfrm>
            <a:off x="5384254" y="3747924"/>
            <a:ext cx="3843858" cy="677108"/>
          </a:xfrm>
          <a:prstGeom prst="rect">
            <a:avLst/>
          </a:prstGeom>
          <a:solidFill>
            <a:schemeClr val="bg1">
              <a:lumMod val="85000"/>
            </a:schemeClr>
          </a:solidFill>
          <a:ln w="6350" cap="flat">
            <a:noFill/>
            <a:miter lim="800000"/>
          </a:ln>
        </p:spPr>
        <p:txBody>
          <a:bodyPr wrap="square">
            <a:spAutoFit/>
          </a:bodyPr>
          <a:lstStyle/>
          <a:p>
            <a:r>
              <a:rPr lang="zh-CN" altLang="en-US" dirty="0">
                <a:latin typeface="Times New Roman" panose="02020603050405020304" pitchFamily="18" charset="0"/>
                <a:cs typeface="Times New Roman" panose="02020603050405020304" pitchFamily="18" charset="0"/>
              </a:rPr>
              <a:t>7394eef0d04fff25c069e7dcfa196a515fae9a054d4fa87c8f1944eb6dec0ebe</a:t>
            </a:r>
          </a:p>
        </p:txBody>
      </p:sp>
      <p:sp>
        <p:nvSpPr>
          <p:cNvPr id="15" name="文本框 14">
            <a:extLst>
              <a:ext uri="{FF2B5EF4-FFF2-40B4-BE49-F238E27FC236}">
                <a16:creationId xmlns:a16="http://schemas.microsoft.com/office/drawing/2014/main" id="{A9F8BA4C-62F2-4886-9675-9D6D2274D538}"/>
              </a:ext>
            </a:extLst>
          </p:cNvPr>
          <p:cNvSpPr txBox="1"/>
          <p:nvPr/>
        </p:nvSpPr>
        <p:spPr>
          <a:xfrm>
            <a:off x="6849147" y="4527847"/>
            <a:ext cx="947375"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Ciphertext</a:t>
            </a:r>
            <a:endParaRPr lang="zh-CN" altLang="en-US" sz="1600" b="1" dirty="0">
              <a:latin typeface="Times New Roman" panose="02020603050405020304" pitchFamily="18" charset="0"/>
              <a:cs typeface="Times New Roman" panose="02020603050405020304" pitchFamily="18" charset="0"/>
            </a:endParaRPr>
          </a:p>
        </p:txBody>
      </p:sp>
      <p:pic>
        <p:nvPicPr>
          <p:cNvPr id="19" name="图形 18">
            <a:extLst>
              <a:ext uri="{FF2B5EF4-FFF2-40B4-BE49-F238E27FC236}">
                <a16:creationId xmlns:a16="http://schemas.microsoft.com/office/drawing/2014/main" id="{E07ACA22-0C91-4B64-B00E-5E927726F11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608" y="3369403"/>
            <a:ext cx="713386" cy="713386"/>
          </a:xfrm>
          <a:prstGeom prst="rect">
            <a:avLst/>
          </a:prstGeom>
        </p:spPr>
      </p:pic>
      <p:sp>
        <p:nvSpPr>
          <p:cNvPr id="23" name="矩形 22">
            <a:extLst>
              <a:ext uri="{FF2B5EF4-FFF2-40B4-BE49-F238E27FC236}">
                <a16:creationId xmlns:a16="http://schemas.microsoft.com/office/drawing/2014/main" id="{529538D6-B460-4294-9BF3-5E80E8AC00E9}"/>
              </a:ext>
            </a:extLst>
          </p:cNvPr>
          <p:cNvSpPr/>
          <p:nvPr/>
        </p:nvSpPr>
        <p:spPr>
          <a:xfrm>
            <a:off x="775742" y="5216715"/>
            <a:ext cx="8532948" cy="1237415"/>
          </a:xfrm>
          <a:prstGeom prst="rect">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32" name="文本框 31">
            <a:extLst>
              <a:ext uri="{FF2B5EF4-FFF2-40B4-BE49-F238E27FC236}">
                <a16:creationId xmlns:a16="http://schemas.microsoft.com/office/drawing/2014/main" id="{B9D310F3-BC74-4B70-AD44-62985E63A47D}"/>
              </a:ext>
            </a:extLst>
          </p:cNvPr>
          <p:cNvSpPr txBox="1"/>
          <p:nvPr/>
        </p:nvSpPr>
        <p:spPr>
          <a:xfrm>
            <a:off x="925311" y="5360589"/>
            <a:ext cx="3843858" cy="677108"/>
          </a:xfrm>
          <a:prstGeom prst="rect">
            <a:avLst/>
          </a:prstGeom>
          <a:solidFill>
            <a:schemeClr val="bg1">
              <a:lumMod val="85000"/>
            </a:schemeClr>
          </a:solidFill>
          <a:ln w="6350" cap="flat">
            <a:noFill/>
            <a:miter lim="800000"/>
          </a:ln>
        </p:spPr>
        <p:txBody>
          <a:bodyPr wrap="square">
            <a:spAutoFit/>
          </a:bodyPr>
          <a:lstStyle/>
          <a:p>
            <a:r>
              <a:rPr lang="zh-CN" altLang="en-US" dirty="0">
                <a:latin typeface="Times New Roman" panose="02020603050405020304" pitchFamily="18" charset="0"/>
                <a:cs typeface="Times New Roman" panose="02020603050405020304" pitchFamily="18" charset="0"/>
              </a:rPr>
              <a:t>7394eef0d04fff25c069e7dcfa196a515fae9a054d4fa87c8f1944eb6dec0ebe</a:t>
            </a:r>
          </a:p>
        </p:txBody>
      </p:sp>
      <p:pic>
        <p:nvPicPr>
          <p:cNvPr id="17" name="图形 16">
            <a:extLst>
              <a:ext uri="{FF2B5EF4-FFF2-40B4-BE49-F238E27FC236}">
                <a16:creationId xmlns:a16="http://schemas.microsoft.com/office/drawing/2014/main" id="{4C5B4BBE-3A27-4EAB-9D1D-7D7828B4CC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54592" y="5216715"/>
            <a:ext cx="1060512" cy="1060512"/>
          </a:xfrm>
          <a:prstGeom prst="rect">
            <a:avLst/>
          </a:prstGeom>
        </p:spPr>
      </p:pic>
      <p:pic>
        <p:nvPicPr>
          <p:cNvPr id="22" name="图形 21">
            <a:extLst>
              <a:ext uri="{FF2B5EF4-FFF2-40B4-BE49-F238E27FC236}">
                <a16:creationId xmlns:a16="http://schemas.microsoft.com/office/drawing/2014/main" id="{2B54CA7F-FE55-4F52-8F42-96C9FEB743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0362" y="4907154"/>
            <a:ext cx="713386" cy="713386"/>
          </a:xfrm>
          <a:prstGeom prst="rect">
            <a:avLst/>
          </a:prstGeom>
        </p:spPr>
      </p:pic>
      <p:sp>
        <p:nvSpPr>
          <p:cNvPr id="33" name="箭头: 燕尾形 32">
            <a:extLst>
              <a:ext uri="{FF2B5EF4-FFF2-40B4-BE49-F238E27FC236}">
                <a16:creationId xmlns:a16="http://schemas.microsoft.com/office/drawing/2014/main" id="{D0B1BF00-4056-4C7B-93E6-D9B57EDB0229}"/>
              </a:ext>
            </a:extLst>
          </p:cNvPr>
          <p:cNvSpPr/>
          <p:nvPr/>
        </p:nvSpPr>
        <p:spPr>
          <a:xfrm>
            <a:off x="4948895" y="5456827"/>
            <a:ext cx="903411" cy="484632"/>
          </a:xfrm>
          <a:prstGeom prst="notchedRightArrow">
            <a:avLst/>
          </a:prstGeom>
          <a:solidFill>
            <a:schemeClr val="bg1">
              <a:lumMod val="95000"/>
            </a:schemeClr>
          </a:solidFill>
          <a:ln w="1905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pic>
        <p:nvPicPr>
          <p:cNvPr id="35" name="图形 34">
            <a:extLst>
              <a:ext uri="{FF2B5EF4-FFF2-40B4-BE49-F238E27FC236}">
                <a16:creationId xmlns:a16="http://schemas.microsoft.com/office/drawing/2014/main" id="{AA0F68DC-07F2-4306-A9A4-4254FCE926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88310" y="5175372"/>
            <a:ext cx="1047541" cy="1047541"/>
          </a:xfrm>
          <a:prstGeom prst="rect">
            <a:avLst/>
          </a:prstGeom>
        </p:spPr>
      </p:pic>
      <p:sp>
        <p:nvSpPr>
          <p:cNvPr id="36" name="文本框 35">
            <a:extLst>
              <a:ext uri="{FF2B5EF4-FFF2-40B4-BE49-F238E27FC236}">
                <a16:creationId xmlns:a16="http://schemas.microsoft.com/office/drawing/2014/main" id="{862FD51D-1F28-492E-9AB9-356F4C6C72FC}"/>
              </a:ext>
            </a:extLst>
          </p:cNvPr>
          <p:cNvSpPr txBox="1"/>
          <p:nvPr/>
        </p:nvSpPr>
        <p:spPr>
          <a:xfrm>
            <a:off x="6121134" y="6153456"/>
            <a:ext cx="581891"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Server</a:t>
            </a:r>
            <a:endParaRPr lang="zh-CN" altLang="en-US" sz="1600" b="1" dirty="0">
              <a:latin typeface="Times New Roman" panose="02020603050405020304" pitchFamily="18" charset="0"/>
              <a:cs typeface="Times New Roman" panose="02020603050405020304" pitchFamily="18" charset="0"/>
            </a:endParaRPr>
          </a:p>
        </p:txBody>
      </p:sp>
      <p:sp>
        <p:nvSpPr>
          <p:cNvPr id="37" name="箭头: 燕尾形 36">
            <a:extLst>
              <a:ext uri="{FF2B5EF4-FFF2-40B4-BE49-F238E27FC236}">
                <a16:creationId xmlns:a16="http://schemas.microsoft.com/office/drawing/2014/main" id="{E1F8B7A6-F2D9-40F1-A1A9-DFA850125957}"/>
              </a:ext>
            </a:extLst>
          </p:cNvPr>
          <p:cNvSpPr/>
          <p:nvPr/>
        </p:nvSpPr>
        <p:spPr>
          <a:xfrm>
            <a:off x="6993516" y="5456827"/>
            <a:ext cx="903411" cy="484632"/>
          </a:xfrm>
          <a:prstGeom prst="notchedRightArrow">
            <a:avLst/>
          </a:prstGeom>
          <a:solidFill>
            <a:schemeClr val="bg1">
              <a:lumMod val="95000"/>
            </a:schemeClr>
          </a:solidFill>
          <a:ln w="1905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lang="zh-CN" altLang="en-US" sz="1400" dirty="0" err="1">
              <a:solidFill>
                <a:schemeClr val="bg1"/>
              </a:solidFill>
              <a:latin typeface="Arial" pitchFamily="34" charset="0"/>
              <a:cs typeface="Arial" pitchFamily="34" charset="0"/>
            </a:endParaRPr>
          </a:p>
        </p:txBody>
      </p:sp>
      <p:sp>
        <p:nvSpPr>
          <p:cNvPr id="38" name="文本框 37">
            <a:extLst>
              <a:ext uri="{FF2B5EF4-FFF2-40B4-BE49-F238E27FC236}">
                <a16:creationId xmlns:a16="http://schemas.microsoft.com/office/drawing/2014/main" id="{D491D289-8929-4C63-B2A2-F555D37DE78A}"/>
              </a:ext>
            </a:extLst>
          </p:cNvPr>
          <p:cNvSpPr txBox="1"/>
          <p:nvPr/>
        </p:nvSpPr>
        <p:spPr>
          <a:xfrm>
            <a:off x="8080089" y="6153455"/>
            <a:ext cx="809517"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Database</a:t>
            </a:r>
            <a:endParaRPr lang="zh-CN" altLang="en-US" sz="1600" b="1"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25257575-6390-45BF-820D-B3E93D6AE4B1}"/>
              </a:ext>
            </a:extLst>
          </p:cNvPr>
          <p:cNvSpPr txBox="1"/>
          <p:nvPr/>
        </p:nvSpPr>
        <p:spPr>
          <a:xfrm>
            <a:off x="2419246" y="6153456"/>
            <a:ext cx="947375"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Ciphertext</a:t>
            </a:r>
            <a:endParaRPr lang="zh-CN" altLang="en-US" sz="1600" b="1"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062E7E66-AB19-442F-A0D2-0C9A7685C263}"/>
              </a:ext>
            </a:extLst>
          </p:cNvPr>
          <p:cNvSpPr txBox="1"/>
          <p:nvPr/>
        </p:nvSpPr>
        <p:spPr>
          <a:xfrm>
            <a:off x="176020" y="1589992"/>
            <a:ext cx="9457134" cy="1623778"/>
          </a:xfrm>
          <a:prstGeom prst="rect">
            <a:avLst/>
          </a:prstGeom>
          <a:noFill/>
          <a:ln w="6350" cap="flat">
            <a:noFill/>
            <a:miter lim="800000"/>
          </a:ln>
        </p:spPr>
        <p:txBody>
          <a:bodyPr wrap="square">
            <a:spAutoFit/>
          </a:bodyPr>
          <a:lstStyle/>
          <a:p>
            <a:pPr marL="342900" indent="-342900">
              <a:lnSpc>
                <a:spcPct val="120000"/>
              </a:lnSpc>
              <a:spcBef>
                <a:spcPts val="600"/>
              </a:spcBef>
              <a:buFont typeface="Wingdings" panose="05000000000000000000" pitchFamily="2" charset="2"/>
              <a:buChar char="n"/>
            </a:pPr>
            <a:r>
              <a:rPr lang="en-US" altLang="zh-CN" sz="1800" dirty="0">
                <a:latin typeface="Palatino Linotype" panose="02040502050505030304" pitchFamily="18" charset="0"/>
                <a:cs typeface="Times New Roman" panose="02020603050405020304" pitchFamily="18" charset="0"/>
              </a:rPr>
              <a:t>Properly identify </a:t>
            </a:r>
            <a:r>
              <a:rPr lang="en-US" altLang="zh-CN" sz="1800" b="1" dirty="0">
                <a:solidFill>
                  <a:srgbClr val="C00000"/>
                </a:solidFill>
                <a:latin typeface="Palatino Linotype" panose="02040502050505030304" pitchFamily="18" charset="0"/>
                <a:cs typeface="Times New Roman" panose="02020603050405020304" pitchFamily="18" charset="0"/>
              </a:rPr>
              <a:t>null fields</a:t>
            </a:r>
            <a:r>
              <a:rPr lang="en-US" altLang="zh-CN" sz="1800" dirty="0">
                <a:latin typeface="Palatino Linotype" panose="02040502050505030304" pitchFamily="18" charset="0"/>
                <a:cs typeface="Times New Roman" panose="02020603050405020304" pitchFamily="18" charset="0"/>
              </a:rPr>
              <a:t> to deal with the </a:t>
            </a:r>
            <a:r>
              <a:rPr lang="en-US" altLang="zh-CN" sz="1800" b="1" dirty="0">
                <a:solidFill>
                  <a:schemeClr val="accent5">
                    <a:lumMod val="50000"/>
                  </a:schemeClr>
                </a:solidFill>
                <a:latin typeface="Palatino Linotype" panose="02040502050505030304" pitchFamily="18" charset="0"/>
                <a:cs typeface="Times New Roman" panose="02020603050405020304" pitchFamily="18" charset="0"/>
              </a:rPr>
              <a:t>Poison Null Type Attack</a:t>
            </a:r>
          </a:p>
          <a:p>
            <a:pPr marL="342900" indent="-342900">
              <a:lnSpc>
                <a:spcPct val="120000"/>
              </a:lnSpc>
              <a:spcBef>
                <a:spcPts val="600"/>
              </a:spcBef>
              <a:buFont typeface="Wingdings" panose="05000000000000000000" pitchFamily="2" charset="2"/>
              <a:buChar char="n"/>
            </a:pPr>
            <a:r>
              <a:rPr lang="en-US" altLang="zh-CN" sz="1800" dirty="0">
                <a:latin typeface="Palatino Linotype" panose="02040502050505030304" pitchFamily="18" charset="0"/>
                <a:cs typeface="Times New Roman" panose="02020603050405020304" pitchFamily="18" charset="0"/>
              </a:rPr>
              <a:t>Use </a:t>
            </a:r>
            <a:r>
              <a:rPr lang="en-US" altLang="zh-CN" sz="1800" b="1" dirty="0">
                <a:solidFill>
                  <a:srgbClr val="C00000"/>
                </a:solidFill>
                <a:latin typeface="Palatino Linotype" panose="02040502050505030304" pitchFamily="18" charset="0"/>
                <a:cs typeface="Times New Roman" panose="02020603050405020304" pitchFamily="18" charset="0"/>
              </a:rPr>
              <a:t>Hash + Salt </a:t>
            </a:r>
            <a:r>
              <a:rPr lang="en-US" altLang="zh-CN" sz="1800" dirty="0">
                <a:latin typeface="Palatino Linotype" panose="02040502050505030304" pitchFamily="18" charset="0"/>
                <a:cs typeface="Times New Roman" panose="02020603050405020304" pitchFamily="18" charset="0"/>
              </a:rPr>
              <a:t>instead of z85 to deal with </a:t>
            </a:r>
            <a:r>
              <a:rPr lang="en-US" altLang="zh-CN" sz="1800" b="1" dirty="0">
                <a:solidFill>
                  <a:schemeClr val="accent5">
                    <a:lumMod val="50000"/>
                  </a:schemeClr>
                </a:solidFill>
                <a:latin typeface="Palatino Linotype" panose="02040502050505030304" pitchFamily="18" charset="0"/>
                <a:cs typeface="Times New Roman" panose="02020603050405020304" pitchFamily="18" charset="0"/>
              </a:rPr>
              <a:t>reverse engineering</a:t>
            </a:r>
          </a:p>
          <a:p>
            <a:pPr marL="342900" indent="-342900">
              <a:lnSpc>
                <a:spcPct val="120000"/>
              </a:lnSpc>
              <a:spcBef>
                <a:spcPts val="600"/>
              </a:spcBef>
              <a:buFont typeface="Wingdings" panose="05000000000000000000" pitchFamily="2" charset="2"/>
              <a:buChar char="n"/>
            </a:pPr>
            <a:r>
              <a:rPr lang="en-US" altLang="zh-CN" sz="1800" dirty="0">
                <a:latin typeface="Palatino Linotype" panose="02040502050505030304" pitchFamily="18" charset="0"/>
                <a:cs typeface="Times New Roman" panose="02020603050405020304" pitchFamily="18" charset="0"/>
              </a:rPr>
              <a:t>Check the validity of the coupon </a:t>
            </a:r>
            <a:r>
              <a:rPr lang="en-US" altLang="zh-CN" sz="1800" b="1" dirty="0">
                <a:solidFill>
                  <a:srgbClr val="C00000"/>
                </a:solidFill>
                <a:latin typeface="Palatino Linotype" panose="02040502050505030304" pitchFamily="18" charset="0"/>
                <a:cs typeface="Times New Roman" panose="02020603050405020304" pitchFamily="18" charset="0"/>
              </a:rPr>
              <a:t>on the server</a:t>
            </a:r>
            <a:r>
              <a:rPr lang="en-US" altLang="zh-CN" sz="1800" dirty="0">
                <a:latin typeface="Palatino Linotype" panose="02040502050505030304" pitchFamily="18" charset="0"/>
                <a:cs typeface="Times New Roman" panose="02020603050405020304" pitchFamily="18" charset="0"/>
              </a:rPr>
              <a:t>, not locally</a:t>
            </a:r>
          </a:p>
          <a:p>
            <a:pPr marL="821863" lvl="1" indent="-342900">
              <a:lnSpc>
                <a:spcPct val="120000"/>
              </a:lnSpc>
              <a:spcBef>
                <a:spcPts val="600"/>
              </a:spcBef>
              <a:buFont typeface="Wingdings" panose="05000000000000000000" pitchFamily="2" charset="2"/>
              <a:buChar char="p"/>
            </a:pPr>
            <a:r>
              <a:rPr lang="en-US" altLang="zh-CN" sz="1800" dirty="0">
                <a:latin typeface="Palatino Linotype" panose="02040502050505030304" pitchFamily="18" charset="0"/>
                <a:cs typeface="Times New Roman" panose="02020603050405020304" pitchFamily="18" charset="0"/>
              </a:rPr>
              <a:t> Users may bypass the validity check by tampering with the local system time</a:t>
            </a:r>
          </a:p>
        </p:txBody>
      </p:sp>
      <p:sp>
        <p:nvSpPr>
          <p:cNvPr id="41" name="文本框 40">
            <a:extLst>
              <a:ext uri="{FF2B5EF4-FFF2-40B4-BE49-F238E27FC236}">
                <a16:creationId xmlns:a16="http://schemas.microsoft.com/office/drawing/2014/main" id="{83BEF80F-3645-4E76-91D2-6B933CD3ECF9}"/>
              </a:ext>
            </a:extLst>
          </p:cNvPr>
          <p:cNvSpPr txBox="1"/>
          <p:nvPr/>
        </p:nvSpPr>
        <p:spPr>
          <a:xfrm>
            <a:off x="872088" y="3404881"/>
            <a:ext cx="604333"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Admin</a:t>
            </a:r>
            <a:endParaRPr lang="zh-CN" altLang="en-US" sz="16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B43A3DEE-13EA-4F7F-84CB-657CF099749D}"/>
              </a:ext>
            </a:extLst>
          </p:cNvPr>
          <p:cNvSpPr txBox="1"/>
          <p:nvPr/>
        </p:nvSpPr>
        <p:spPr>
          <a:xfrm>
            <a:off x="933295" y="5023231"/>
            <a:ext cx="490519" cy="2215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600" b="1" dirty="0">
                <a:latin typeface="Times New Roman" panose="02020603050405020304" pitchFamily="18" charset="0"/>
                <a:cs typeface="Times New Roman" panose="02020603050405020304" pitchFamily="18" charset="0"/>
              </a:rPr>
              <a:t>Users</a:t>
            </a:r>
            <a:endParaRPr lang="zh-CN" altLang="en-US" sz="1600" b="1" dirty="0">
              <a:latin typeface="Times New Roman" panose="02020603050405020304" pitchFamily="18" charset="0"/>
              <a:cs typeface="Times New Roman" panose="02020603050405020304" pitchFamily="18" charset="0"/>
            </a:endParaRPr>
          </a:p>
        </p:txBody>
      </p:sp>
      <p:sp>
        <p:nvSpPr>
          <p:cNvPr id="28" name="标题 1">
            <a:extLst>
              <a:ext uri="{FF2B5EF4-FFF2-40B4-BE49-F238E27FC236}">
                <a16:creationId xmlns:a16="http://schemas.microsoft.com/office/drawing/2014/main" id="{E6AC18CA-18A5-45FC-B30F-A82B5405276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III.</a:t>
            </a:r>
            <a:r>
              <a:rPr lang="en-US" altLang="zh-CN" dirty="0"/>
              <a:t> Vulnerability 2: </a:t>
            </a:r>
            <a:r>
              <a:rPr lang="en-US" altLang="zh-CN" b="1" dirty="0"/>
              <a:t>Reversible Encryption</a:t>
            </a:r>
            <a:endParaRPr lang="en-US" b="1" dirty="0"/>
          </a:p>
        </p:txBody>
      </p:sp>
      <p:sp>
        <p:nvSpPr>
          <p:cNvPr id="29" name="TextBox 16">
            <a:extLst>
              <a:ext uri="{FF2B5EF4-FFF2-40B4-BE49-F238E27FC236}">
                <a16:creationId xmlns:a16="http://schemas.microsoft.com/office/drawing/2014/main" id="{455CF8E0-0356-4E19-B92D-61FB950FC700}"/>
              </a:ext>
            </a:extLst>
          </p:cNvPr>
          <p:cNvSpPr txBox="1"/>
          <p:nvPr/>
        </p:nvSpPr>
        <p:spPr>
          <a:xfrm>
            <a:off x="415701" y="1047796"/>
            <a:ext cx="6624736" cy="400110"/>
          </a:xfrm>
          <a:prstGeom prst="rect">
            <a:avLst/>
          </a:prstGeom>
          <a:noFill/>
          <a:ln w="6350" cap="flat">
            <a:noFill/>
            <a:miter lim="800000"/>
          </a:ln>
        </p:spPr>
        <p:txBody>
          <a:bodyPr wrap="square" anchor="ctr">
            <a:spAutoFit/>
          </a:bodyPr>
          <a:lstStyle/>
          <a:p>
            <a:r>
              <a:rPr lang="en-US" altLang="zh-CN" sz="2000" b="1" i="1" dirty="0">
                <a:solidFill>
                  <a:schemeClr val="accent1"/>
                </a:solidFill>
                <a:latin typeface="Palatino Linotype" panose="02040502050505030304" pitchFamily="18" charset="0"/>
                <a:ea typeface="宋体" panose="02010600030101010101" pitchFamily="2" charset="-122"/>
                <a:sym typeface="+mn-ea"/>
              </a:rPr>
              <a:t>How ? —</a:t>
            </a:r>
            <a:r>
              <a:rPr lang="zh-CN" altLang="en-US" sz="2000" b="1" i="1" dirty="0">
                <a:solidFill>
                  <a:schemeClr val="accent1"/>
                </a:solidFill>
                <a:latin typeface="Palatino Linotype" panose="02040502050505030304" pitchFamily="18" charset="0"/>
                <a:ea typeface="宋体" panose="02010600030101010101" pitchFamily="2" charset="-122"/>
                <a:sym typeface="+mn-ea"/>
              </a:rPr>
              <a:t> </a:t>
            </a:r>
            <a:r>
              <a:rPr lang="en-US" altLang="zh-CN" sz="2000" b="1" i="1" dirty="0">
                <a:solidFill>
                  <a:schemeClr val="accent1"/>
                </a:solidFill>
                <a:latin typeface="Palatino Linotype" panose="02040502050505030304" pitchFamily="18" charset="0"/>
                <a:ea typeface="宋体" panose="02010600030101010101" pitchFamily="2" charset="-122"/>
                <a:sym typeface="+mn-ea"/>
              </a:rPr>
              <a:t>How to make the mitigation for this BUG ?</a:t>
            </a:r>
            <a:endParaRPr lang="zh-CN" altLang="en-US" sz="2000" b="1" i="1" dirty="0">
              <a:solidFill>
                <a:schemeClr val="accent1"/>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2747670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F36AC09-0BB1-F84A-99EC-23B28856DFB1}"/>
              </a:ext>
            </a:extLst>
          </p:cNvPr>
          <p:cNvGrpSpPr/>
          <p:nvPr/>
        </p:nvGrpSpPr>
        <p:grpSpPr>
          <a:xfrm>
            <a:off x="499668" y="1379459"/>
            <a:ext cx="8905076" cy="5254691"/>
            <a:chOff x="195641" y="1485578"/>
            <a:chExt cx="8905076" cy="5254691"/>
          </a:xfrm>
        </p:grpSpPr>
        <p:pic>
          <p:nvPicPr>
            <p:cNvPr id="4" name="图片 3">
              <a:extLst>
                <a:ext uri="{FF2B5EF4-FFF2-40B4-BE49-F238E27FC236}">
                  <a16:creationId xmlns:a16="http://schemas.microsoft.com/office/drawing/2014/main" id="{973F0D46-F754-B6A9-42D8-0EF25A58750B}"/>
                </a:ext>
              </a:extLst>
            </p:cNvPr>
            <p:cNvPicPr>
              <a:picLocks noChangeAspect="1"/>
            </p:cNvPicPr>
            <p:nvPr/>
          </p:nvPicPr>
          <p:blipFill>
            <a:blip r:embed="rId2"/>
            <a:stretch>
              <a:fillRect/>
            </a:stretch>
          </p:blipFill>
          <p:spPr>
            <a:xfrm>
              <a:off x="3404131" y="3258466"/>
              <a:ext cx="3686175" cy="3057525"/>
            </a:xfrm>
            <a:prstGeom prst="rect">
              <a:avLst/>
            </a:prstGeom>
          </p:spPr>
        </p:pic>
        <p:sp>
          <p:nvSpPr>
            <p:cNvPr id="5" name="文本框 4">
              <a:extLst>
                <a:ext uri="{FF2B5EF4-FFF2-40B4-BE49-F238E27FC236}">
                  <a16:creationId xmlns:a16="http://schemas.microsoft.com/office/drawing/2014/main" id="{1A8C8FFB-32DE-C197-1DE3-2C93B03CA168}"/>
                </a:ext>
              </a:extLst>
            </p:cNvPr>
            <p:cNvSpPr txBox="1"/>
            <p:nvPr/>
          </p:nvSpPr>
          <p:spPr>
            <a:xfrm>
              <a:off x="591883" y="2371683"/>
              <a:ext cx="3995992" cy="1074140"/>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2400" dirty="0">
                  <a:latin typeface="Palatino Linotype" panose="02040502050505030304" pitchFamily="18" charset="0"/>
                  <a:ea typeface="华文楷体" panose="02010600040101010101" pitchFamily="2" charset="-122"/>
                  <a:cs typeface="Arial" panose="020B0604020202020204" pitchFamily="34" charset="0"/>
                </a:rPr>
                <a:t>I'm Harry. </a:t>
              </a:r>
            </a:p>
            <a:p>
              <a:pPr>
                <a:lnSpc>
                  <a:spcPct val="90000"/>
                </a:lnSpc>
                <a:spcBef>
                  <a:spcPts val="600"/>
                </a:spcBef>
                <a:buClr>
                  <a:schemeClr val="bg2"/>
                </a:buClr>
              </a:pPr>
              <a:r>
                <a:rPr lang="en-US" altLang="zh-CN" sz="2400" dirty="0">
                  <a:latin typeface="Palatino Linotype" panose="02040502050505030304" pitchFamily="18" charset="0"/>
                  <a:ea typeface="华文楷体" panose="02010600040101010101" pitchFamily="2" charset="-122"/>
                  <a:cs typeface="Arial" panose="020B0604020202020204" pitchFamily="34" charset="0"/>
                </a:rPr>
                <a:t>I used to be a loyal user of Juice Shop</a:t>
              </a:r>
              <a:endParaRPr lang="zh-CN" altLang="en-US" sz="2400" dirty="0">
                <a:latin typeface="Palatino Linotype" panose="02040502050505030304" pitchFamily="18" charset="0"/>
                <a:ea typeface="华文楷体" panose="02010600040101010101" pitchFamily="2" charset="-122"/>
                <a:cs typeface="Arial" panose="020B0604020202020204" pitchFamily="34" charset="0"/>
              </a:endParaRPr>
            </a:p>
          </p:txBody>
        </p:sp>
        <p:pic>
          <p:nvPicPr>
            <p:cNvPr id="6" name="Picture 2" descr="Juice Shop Logo">
              <a:extLst>
                <a:ext uri="{FF2B5EF4-FFF2-40B4-BE49-F238E27FC236}">
                  <a16:creationId xmlns:a16="http://schemas.microsoft.com/office/drawing/2014/main" id="{60E9CD86-9855-78ED-4963-F67D7BA9E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477" y="5180730"/>
              <a:ext cx="987829" cy="1273400"/>
            </a:xfrm>
            <a:prstGeom prst="rect">
              <a:avLst/>
            </a:prstGeom>
            <a:noFill/>
            <a:extLst>
              <a:ext uri="{909E8E84-426E-40DD-AFC4-6F175D3DCCD1}">
                <a14:hiddenFill xmlns:a14="http://schemas.microsoft.com/office/drawing/2010/main">
                  <a:solidFill>
                    <a:srgbClr val="FFFFFF"/>
                  </a:solidFill>
                </a14:hiddenFill>
              </a:ext>
            </a:extLst>
          </p:spPr>
        </p:pic>
        <p:sp>
          <p:nvSpPr>
            <p:cNvPr id="7" name="云形 6">
              <a:extLst>
                <a:ext uri="{FF2B5EF4-FFF2-40B4-BE49-F238E27FC236}">
                  <a16:creationId xmlns:a16="http://schemas.microsoft.com/office/drawing/2014/main" id="{A17A6B23-A72D-2EDF-34F5-8F925FF5C687}"/>
                </a:ext>
              </a:extLst>
            </p:cNvPr>
            <p:cNvSpPr/>
            <p:nvPr/>
          </p:nvSpPr>
          <p:spPr>
            <a:xfrm>
              <a:off x="4808190" y="1485578"/>
              <a:ext cx="4292527" cy="2038349"/>
            </a:xfrm>
            <a:prstGeom prst="cloud">
              <a:avLst/>
            </a:prstGeom>
            <a:solidFill>
              <a:srgbClr val="F4FEFF"/>
            </a:solidFill>
            <a:ln w="6350" cap="flat">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1030" name="Picture 6" descr="Apple Pomace">
              <a:extLst>
                <a:ext uri="{FF2B5EF4-FFF2-40B4-BE49-F238E27FC236}">
                  <a16:creationId xmlns:a16="http://schemas.microsoft.com/office/drawing/2014/main" id="{EE5A1390-1C8A-B035-8EAD-51A42A93BF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3265" y="1805433"/>
              <a:ext cx="1142375" cy="1273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Juice (1000ml)">
              <a:extLst>
                <a:ext uri="{FF2B5EF4-FFF2-40B4-BE49-F238E27FC236}">
                  <a16:creationId xmlns:a16="http://schemas.microsoft.com/office/drawing/2014/main" id="{E9CC228C-ED13-B2C4-F03C-1DD9718394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2973" y="2001317"/>
              <a:ext cx="961375" cy="1071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nana Juice (1000ml)">
              <a:extLst>
                <a:ext uri="{FF2B5EF4-FFF2-40B4-BE49-F238E27FC236}">
                  <a16:creationId xmlns:a16="http://schemas.microsoft.com/office/drawing/2014/main" id="{63B39EAC-428A-A4FF-5BB0-7FF1795688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73465" y="1780807"/>
              <a:ext cx="979141" cy="10914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Juice Shop Logo">
              <a:extLst>
                <a:ext uri="{FF2B5EF4-FFF2-40B4-BE49-F238E27FC236}">
                  <a16:creationId xmlns:a16="http://schemas.microsoft.com/office/drawing/2014/main" id="{3E85A7C3-3C39-188A-FA2F-E33D0ED5F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034" y="5318717"/>
              <a:ext cx="987829" cy="127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Juice Shop Logo">
              <a:extLst>
                <a:ext uri="{FF2B5EF4-FFF2-40B4-BE49-F238E27FC236}">
                  <a16:creationId xmlns:a16="http://schemas.microsoft.com/office/drawing/2014/main" id="{27A15FCB-2AD4-6085-53E6-F82F508F4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586" y="5466869"/>
              <a:ext cx="987829" cy="1273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Juice Shop Logo">
              <a:extLst>
                <a:ext uri="{FF2B5EF4-FFF2-40B4-BE49-F238E27FC236}">
                  <a16:creationId xmlns:a16="http://schemas.microsoft.com/office/drawing/2014/main" id="{2180F1AD-D362-6F64-633A-7390B6E70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668" y="5383702"/>
              <a:ext cx="987829" cy="1273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Juice Shop Logo">
              <a:extLst>
                <a:ext uri="{FF2B5EF4-FFF2-40B4-BE49-F238E27FC236}">
                  <a16:creationId xmlns:a16="http://schemas.microsoft.com/office/drawing/2014/main" id="{05DA4767-8988-DD62-F974-A6A497F32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723" y="5171515"/>
              <a:ext cx="987829" cy="127340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E745851-E114-598E-7F3D-BCDBC4DAC840}"/>
                </a:ext>
              </a:extLst>
            </p:cNvPr>
            <p:cNvSpPr/>
            <p:nvPr/>
          </p:nvSpPr>
          <p:spPr>
            <a:xfrm>
              <a:off x="324755" y="2326529"/>
              <a:ext cx="78854" cy="1119294"/>
            </a:xfrm>
            <a:prstGeom prst="rect">
              <a:avLst/>
            </a:prstGeom>
            <a:solidFill>
              <a:srgbClr val="FF0000"/>
            </a:solidFill>
            <a:ln w="6350" cap="flat">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矩形: 圆角 12">
              <a:extLst>
                <a:ext uri="{FF2B5EF4-FFF2-40B4-BE49-F238E27FC236}">
                  <a16:creationId xmlns:a16="http://schemas.microsoft.com/office/drawing/2014/main" id="{94513D5F-8D54-42B3-E066-C5DF1445423C}"/>
                </a:ext>
              </a:extLst>
            </p:cNvPr>
            <p:cNvSpPr/>
            <p:nvPr/>
          </p:nvSpPr>
          <p:spPr>
            <a:xfrm>
              <a:off x="195641" y="2177112"/>
              <a:ext cx="4176841" cy="1390278"/>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18" name="标题 1">
            <a:extLst>
              <a:ext uri="{FF2B5EF4-FFF2-40B4-BE49-F238E27FC236}">
                <a16:creationId xmlns:a16="http://schemas.microsoft.com/office/drawing/2014/main" id="{307DCC5D-8B09-214B-92B8-0CD404FCDDAA}"/>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IV. </a:t>
            </a:r>
            <a:r>
              <a:rPr lang="en-US" altLang="zh-CN" dirty="0"/>
              <a:t>Vulnerability 3: </a:t>
            </a:r>
            <a:r>
              <a:rPr lang="en-US" altLang="zh-CN" b="1" dirty="0"/>
              <a:t>Bypassing CAPTCHA</a:t>
            </a:r>
          </a:p>
        </p:txBody>
      </p:sp>
      <p:sp>
        <p:nvSpPr>
          <p:cNvPr id="20" name="TextBox 5">
            <a:extLst>
              <a:ext uri="{FF2B5EF4-FFF2-40B4-BE49-F238E27FC236}">
                <a16:creationId xmlns:a16="http://schemas.microsoft.com/office/drawing/2014/main" id="{2865EBCE-DDCD-364E-8BC4-74B980C944B3}"/>
              </a:ext>
            </a:extLst>
          </p:cNvPr>
          <p:cNvSpPr txBox="1"/>
          <p:nvPr/>
        </p:nvSpPr>
        <p:spPr>
          <a:xfrm>
            <a:off x="415701" y="1045936"/>
            <a:ext cx="5990803"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Someone wants to give bad feedback.</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3260508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13E9AE5-29A6-6541-B1FC-3F0F74F5A8E2}"/>
              </a:ext>
            </a:extLst>
          </p:cNvPr>
          <p:cNvGrpSpPr/>
          <p:nvPr/>
        </p:nvGrpSpPr>
        <p:grpSpPr>
          <a:xfrm>
            <a:off x="385271" y="1737606"/>
            <a:ext cx="9127248" cy="4494508"/>
            <a:chOff x="253452" y="1087564"/>
            <a:chExt cx="9127248" cy="4494508"/>
          </a:xfrm>
        </p:grpSpPr>
        <p:pic>
          <p:nvPicPr>
            <p:cNvPr id="4" name="图片 3">
              <a:extLst>
                <a:ext uri="{FF2B5EF4-FFF2-40B4-BE49-F238E27FC236}">
                  <a16:creationId xmlns:a16="http://schemas.microsoft.com/office/drawing/2014/main" id="{6069908B-1291-603B-DA05-4BBB1A41D667}"/>
                </a:ext>
              </a:extLst>
            </p:cNvPr>
            <p:cNvPicPr>
              <a:picLocks noChangeAspect="1"/>
            </p:cNvPicPr>
            <p:nvPr/>
          </p:nvPicPr>
          <p:blipFill>
            <a:blip r:embed="rId2"/>
            <a:stretch>
              <a:fillRect/>
            </a:stretch>
          </p:blipFill>
          <p:spPr>
            <a:xfrm>
              <a:off x="3324223" y="2781722"/>
              <a:ext cx="2733675" cy="2800350"/>
            </a:xfrm>
            <a:prstGeom prst="rect">
              <a:avLst/>
            </a:prstGeom>
          </p:spPr>
        </p:pic>
        <p:sp>
          <p:nvSpPr>
            <p:cNvPr id="9" name="文本框 8">
              <a:extLst>
                <a:ext uri="{FF2B5EF4-FFF2-40B4-BE49-F238E27FC236}">
                  <a16:creationId xmlns:a16="http://schemas.microsoft.com/office/drawing/2014/main" id="{45087528-859B-19EC-AD8E-F3DCD773D880}"/>
                </a:ext>
              </a:extLst>
            </p:cNvPr>
            <p:cNvSpPr txBox="1"/>
            <p:nvPr/>
          </p:nvSpPr>
          <p:spPr>
            <a:xfrm>
              <a:off x="775742" y="1233550"/>
              <a:ext cx="7699298" cy="1400383"/>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800" dirty="0">
                  <a:latin typeface="Palatino Linotype" panose="02040502050505030304" pitchFamily="18" charset="0"/>
                  <a:cs typeface="Arial" panose="020B0604020202020204" pitchFamily="34" charset="0"/>
                </a:rPr>
                <a:t>One day I was using Juice Shop to buy something </a:t>
              </a:r>
            </a:p>
            <a:p>
              <a:pPr>
                <a:lnSpc>
                  <a:spcPct val="90000"/>
                </a:lnSpc>
                <a:spcBef>
                  <a:spcPts val="600"/>
                </a:spcBef>
                <a:buClr>
                  <a:schemeClr val="bg2"/>
                </a:buClr>
              </a:pPr>
              <a:r>
                <a:rPr lang="en-US" altLang="zh-CN" sz="1800" dirty="0">
                  <a:latin typeface="Palatino Linotype" panose="02040502050505030304" pitchFamily="18" charset="0"/>
                  <a:cs typeface="Arial" panose="020B0604020202020204" pitchFamily="34" charset="0"/>
                </a:rPr>
                <a:t>and I got hacked by </a:t>
              </a:r>
              <a:r>
                <a:rPr lang="en-US" altLang="zh-CN" sz="1800" b="1" dirty="0">
                  <a:latin typeface="Palatino Linotype" panose="02040502050505030304" pitchFamily="18" charset="0"/>
                  <a:cs typeface="Arial" panose="020B0604020202020204" pitchFamily="34" charset="0"/>
                </a:rPr>
                <a:t>a hacker called ZWJ</a:t>
              </a:r>
              <a:r>
                <a:rPr lang="en-US" altLang="zh-CN" sz="1800" dirty="0">
                  <a:latin typeface="Palatino Linotype" panose="02040502050505030304" pitchFamily="18" charset="0"/>
                  <a:cs typeface="Arial" panose="020B0604020202020204" pitchFamily="34" charset="0"/>
                </a:rPr>
                <a:t>, </a:t>
              </a:r>
            </a:p>
            <a:p>
              <a:pPr>
                <a:lnSpc>
                  <a:spcPct val="90000"/>
                </a:lnSpc>
                <a:spcBef>
                  <a:spcPts val="600"/>
                </a:spcBef>
                <a:buClr>
                  <a:schemeClr val="bg2"/>
                </a:buClr>
              </a:pPr>
              <a:r>
                <a:rPr lang="en-US" altLang="zh-CN" sz="1800" dirty="0">
                  <a:latin typeface="Palatino Linotype" panose="02040502050505030304" pitchFamily="18" charset="0"/>
                  <a:cs typeface="Arial" panose="020B0604020202020204" pitchFamily="34" charset="0"/>
                </a:rPr>
                <a:t>I have </a:t>
              </a:r>
              <a:r>
                <a:rPr lang="en-US" altLang="zh-CN" sz="1800" b="1" dirty="0">
                  <a:latin typeface="Palatino Linotype" panose="02040502050505030304" pitchFamily="18" charset="0"/>
                  <a:cs typeface="Arial" panose="020B0604020202020204" pitchFamily="34" charset="0"/>
                </a:rPr>
                <a:t>no money left, </a:t>
              </a:r>
              <a:r>
                <a:rPr lang="en-US" altLang="zh-CN" sz="1800" dirty="0">
                  <a:latin typeface="Palatino Linotype" panose="02040502050505030304" pitchFamily="18" charset="0"/>
                  <a:cs typeface="Arial" panose="020B0604020202020204" pitchFamily="34" charset="0"/>
                </a:rPr>
                <a:t>this crap site has no protection at all, I'm going to give </a:t>
              </a:r>
              <a:r>
                <a:rPr lang="en-US" altLang="zh-CN" sz="3600" b="1" dirty="0">
                  <a:solidFill>
                    <a:srgbClr val="C00000"/>
                  </a:solidFill>
                  <a:latin typeface="Palatino Linotype" panose="02040502050505030304" pitchFamily="18" charset="0"/>
                  <a:cs typeface="Arial" panose="020B0604020202020204" pitchFamily="34" charset="0"/>
                </a:rPr>
                <a:t>a bad review!</a:t>
              </a:r>
            </a:p>
          </p:txBody>
        </p:sp>
        <p:sp>
          <p:nvSpPr>
            <p:cNvPr id="5" name="矩形 4">
              <a:extLst>
                <a:ext uri="{FF2B5EF4-FFF2-40B4-BE49-F238E27FC236}">
                  <a16:creationId xmlns:a16="http://schemas.microsoft.com/office/drawing/2014/main" id="{3FE642D6-FA11-D50C-B04A-1F9BD570CA3E}"/>
                </a:ext>
              </a:extLst>
            </p:cNvPr>
            <p:cNvSpPr/>
            <p:nvPr/>
          </p:nvSpPr>
          <p:spPr>
            <a:xfrm>
              <a:off x="523713" y="1207235"/>
              <a:ext cx="100511" cy="1426698"/>
            </a:xfrm>
            <a:prstGeom prst="rect">
              <a:avLst/>
            </a:prstGeom>
            <a:solidFill>
              <a:srgbClr val="FF0000"/>
            </a:solidFill>
            <a:ln w="6350" cap="flat">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 name="矩形: 圆角 5">
              <a:extLst>
                <a:ext uri="{FF2B5EF4-FFF2-40B4-BE49-F238E27FC236}">
                  <a16:creationId xmlns:a16="http://schemas.microsoft.com/office/drawing/2014/main" id="{5EC01693-AE4C-395C-803C-BBBFA1D540E3}"/>
                </a:ext>
              </a:extLst>
            </p:cNvPr>
            <p:cNvSpPr/>
            <p:nvPr/>
          </p:nvSpPr>
          <p:spPr>
            <a:xfrm>
              <a:off x="253452" y="1087564"/>
              <a:ext cx="8875219" cy="1694158"/>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8" name="图形 7" descr="愤怒的脸，实心填充">
              <a:extLst>
                <a:ext uri="{FF2B5EF4-FFF2-40B4-BE49-F238E27FC236}">
                  <a16:creationId xmlns:a16="http://schemas.microsoft.com/office/drawing/2014/main" id="{9EF84F2D-E1CF-A4B9-57B0-68C13E8407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6300" y="2250628"/>
              <a:ext cx="914400" cy="914400"/>
            </a:xfrm>
            <a:prstGeom prst="rect">
              <a:avLst/>
            </a:prstGeom>
          </p:spPr>
        </p:pic>
      </p:grpSp>
      <p:sp>
        <p:nvSpPr>
          <p:cNvPr id="11" name="TextBox 5">
            <a:extLst>
              <a:ext uri="{FF2B5EF4-FFF2-40B4-BE49-F238E27FC236}">
                <a16:creationId xmlns:a16="http://schemas.microsoft.com/office/drawing/2014/main" id="{7CB72F7A-1A59-7E45-A28B-7D357B56F5A2}"/>
              </a:ext>
            </a:extLst>
          </p:cNvPr>
          <p:cNvSpPr txBox="1"/>
          <p:nvPr/>
        </p:nvSpPr>
        <p:spPr>
          <a:xfrm>
            <a:off x="415701" y="1045936"/>
            <a:ext cx="5990803"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Someone wants to give bad feedback.</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
        <p:nvSpPr>
          <p:cNvPr id="13" name="标题 1">
            <a:extLst>
              <a:ext uri="{FF2B5EF4-FFF2-40B4-BE49-F238E27FC236}">
                <a16:creationId xmlns:a16="http://schemas.microsoft.com/office/drawing/2014/main" id="{620D4E35-AAAA-C24D-B0F8-D2B425AC793B}"/>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IV. </a:t>
            </a:r>
            <a:r>
              <a:rPr lang="en-US" altLang="zh-CN" dirty="0"/>
              <a:t>Vulnerability 3: </a:t>
            </a:r>
            <a:r>
              <a:rPr lang="en-US" altLang="zh-CN" b="1" dirty="0"/>
              <a:t>Bypassing CAPTCHA</a:t>
            </a:r>
          </a:p>
        </p:txBody>
      </p:sp>
    </p:spTree>
    <p:extLst>
      <p:ext uri="{BB962C8B-B14F-4D97-AF65-F5344CB8AC3E}">
        <p14:creationId xmlns:p14="http://schemas.microsoft.com/office/powerpoint/2010/main" val="2534095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5AB3A1-30A8-284B-9E3F-A58EC267E541}"/>
              </a:ext>
            </a:extLst>
          </p:cNvPr>
          <p:cNvGrpSpPr/>
          <p:nvPr/>
        </p:nvGrpSpPr>
        <p:grpSpPr>
          <a:xfrm>
            <a:off x="264840" y="1588420"/>
            <a:ext cx="9037382" cy="4884324"/>
            <a:chOff x="181299" y="1096234"/>
            <a:chExt cx="9037382" cy="4884324"/>
          </a:xfrm>
        </p:grpSpPr>
        <p:pic>
          <p:nvPicPr>
            <p:cNvPr id="11" name="图片 10">
              <a:extLst>
                <a:ext uri="{FF2B5EF4-FFF2-40B4-BE49-F238E27FC236}">
                  <a16:creationId xmlns:a16="http://schemas.microsoft.com/office/drawing/2014/main" id="{83BD76B2-9C79-6761-1E71-6ED930BC9CF2}"/>
                </a:ext>
              </a:extLst>
            </p:cNvPr>
            <p:cNvPicPr>
              <a:picLocks noChangeAspect="1"/>
            </p:cNvPicPr>
            <p:nvPr/>
          </p:nvPicPr>
          <p:blipFill>
            <a:blip r:embed="rId3"/>
            <a:srcRect l="29644" t="10341" r="28916" b="9875"/>
            <a:stretch/>
          </p:blipFill>
          <p:spPr>
            <a:xfrm>
              <a:off x="4358140" y="1227062"/>
              <a:ext cx="4860541" cy="46054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680FD8CD-454D-E282-8D62-61FDEF533396}"/>
                </a:ext>
              </a:extLst>
            </p:cNvPr>
            <p:cNvSpPr txBox="1"/>
            <p:nvPr/>
          </p:nvSpPr>
          <p:spPr>
            <a:xfrm>
              <a:off x="415702" y="1255363"/>
              <a:ext cx="3636404" cy="830997"/>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2000" dirty="0">
                  <a:latin typeface="Palatino Linotype" panose="02040502050505030304" pitchFamily="18" charset="0"/>
                  <a:cs typeface="Arial" panose="020B0604020202020204" pitchFamily="34" charset="0"/>
                </a:rPr>
                <a:t>So I went to this feedback page, </a:t>
              </a:r>
              <a:r>
                <a:rPr lang="en-US" altLang="zh-CN" sz="2000" b="1" dirty="0">
                  <a:solidFill>
                    <a:srgbClr val="C00000"/>
                  </a:solidFill>
                  <a:latin typeface="Palatino Linotype" panose="02040502050505030304" pitchFamily="18" charset="0"/>
                  <a:cs typeface="Arial" panose="020B0604020202020204" pitchFamily="34" charset="0"/>
                </a:rPr>
                <a:t>bad reviews, one star</a:t>
              </a:r>
              <a:r>
                <a:rPr lang="en-US" altLang="zh-CN" sz="2000" dirty="0">
                  <a:latin typeface="Palatino Linotype" panose="02040502050505030304" pitchFamily="18" charset="0"/>
                  <a:cs typeface="Arial" panose="020B0604020202020204" pitchFamily="34" charset="0"/>
                </a:rPr>
                <a:t>, all scheduled on</a:t>
              </a:r>
            </a:p>
          </p:txBody>
        </p:sp>
        <p:pic>
          <p:nvPicPr>
            <p:cNvPr id="5" name="图片 4">
              <a:extLst>
                <a:ext uri="{FF2B5EF4-FFF2-40B4-BE49-F238E27FC236}">
                  <a16:creationId xmlns:a16="http://schemas.microsoft.com/office/drawing/2014/main" id="{C6531484-8A4B-549D-7AEB-CE8DE02AE0B4}"/>
                </a:ext>
              </a:extLst>
            </p:cNvPr>
            <p:cNvPicPr>
              <a:picLocks noChangeAspect="1"/>
            </p:cNvPicPr>
            <p:nvPr/>
          </p:nvPicPr>
          <p:blipFill>
            <a:blip r:embed="rId4"/>
            <a:stretch>
              <a:fillRect/>
            </a:stretch>
          </p:blipFill>
          <p:spPr>
            <a:xfrm>
              <a:off x="991766" y="3529768"/>
              <a:ext cx="2263468" cy="2450790"/>
            </a:xfrm>
            <a:prstGeom prst="rect">
              <a:avLst/>
            </a:prstGeom>
          </p:spPr>
        </p:pic>
        <p:sp>
          <p:nvSpPr>
            <p:cNvPr id="6" name="文本框 5">
              <a:extLst>
                <a:ext uri="{FF2B5EF4-FFF2-40B4-BE49-F238E27FC236}">
                  <a16:creationId xmlns:a16="http://schemas.microsoft.com/office/drawing/2014/main" id="{7F4DBAB2-8680-F203-EFC9-8BF0EA6B14D8}"/>
                </a:ext>
              </a:extLst>
            </p:cNvPr>
            <p:cNvSpPr txBox="1"/>
            <p:nvPr/>
          </p:nvSpPr>
          <p:spPr>
            <a:xfrm>
              <a:off x="415702" y="2283585"/>
              <a:ext cx="3636404" cy="997196"/>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cs typeface="Arial" panose="020B0604020202020204" pitchFamily="34" charset="0"/>
                </a:rPr>
                <a:t>Gosh, one bad review is even less than I hate, I'm going to type </a:t>
              </a:r>
              <a:r>
                <a:rPr lang="en-US" altLang="zh-CN" sz="2000" b="1" dirty="0">
                  <a:solidFill>
                    <a:srgbClr val="C00000"/>
                  </a:solidFill>
                  <a:latin typeface="Palatino Linotype" panose="02040502050505030304" pitchFamily="18" charset="0"/>
                  <a:cs typeface="Arial" panose="020B0604020202020204" pitchFamily="34" charset="0"/>
                </a:rPr>
                <a:t>more bad reviews</a:t>
              </a:r>
              <a:r>
                <a:rPr lang="en-US" altLang="zh-CN" sz="1400" b="1" dirty="0">
                  <a:latin typeface="Palatino Linotype" panose="02040502050505030304" pitchFamily="18" charset="0"/>
                  <a:cs typeface="Arial" panose="020B0604020202020204" pitchFamily="34" charset="0"/>
                </a:rPr>
                <a:t>! But I don't have the money to buy a merc, </a:t>
              </a:r>
              <a:r>
                <a:rPr lang="en-US" altLang="zh-CN" sz="1800" b="1" dirty="0">
                  <a:solidFill>
                    <a:srgbClr val="C00000"/>
                  </a:solidFill>
                  <a:latin typeface="Palatino Linotype" panose="02040502050505030304" pitchFamily="18" charset="0"/>
                  <a:cs typeface="Arial" panose="020B0604020202020204" pitchFamily="34" charset="0"/>
                </a:rPr>
                <a:t>so I'll be my own merc</a:t>
              </a:r>
              <a:r>
                <a:rPr lang="en-US" altLang="zh-CN" sz="1400" b="1" dirty="0">
                  <a:latin typeface="Palatino Linotype" panose="02040502050505030304" pitchFamily="18" charset="0"/>
                  <a:cs typeface="Arial" panose="020B0604020202020204" pitchFamily="34" charset="0"/>
                </a:rPr>
                <a:t>!</a:t>
              </a:r>
              <a:endParaRPr lang="zh-CN" altLang="en-US" sz="1400" b="1" dirty="0">
                <a:latin typeface="Palatino Linotype" panose="02040502050505030304" pitchFamily="18" charset="0"/>
                <a:cs typeface="Arial" panose="020B0604020202020204" pitchFamily="34" charset="0"/>
              </a:endParaRPr>
            </a:p>
          </p:txBody>
        </p:sp>
        <p:sp>
          <p:nvSpPr>
            <p:cNvPr id="7" name="矩形: 圆角 6">
              <a:extLst>
                <a:ext uri="{FF2B5EF4-FFF2-40B4-BE49-F238E27FC236}">
                  <a16:creationId xmlns:a16="http://schemas.microsoft.com/office/drawing/2014/main" id="{34E784D0-47C5-4138-BAF3-645F978D21F4}"/>
                </a:ext>
              </a:extLst>
            </p:cNvPr>
            <p:cNvSpPr/>
            <p:nvPr/>
          </p:nvSpPr>
          <p:spPr>
            <a:xfrm>
              <a:off x="181299" y="1096234"/>
              <a:ext cx="3978819" cy="2450789"/>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12" name="标题 1">
            <a:extLst>
              <a:ext uri="{FF2B5EF4-FFF2-40B4-BE49-F238E27FC236}">
                <a16:creationId xmlns:a16="http://schemas.microsoft.com/office/drawing/2014/main" id="{AB1D4D8C-1704-0142-AEE2-040CCF30987F}"/>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IV. </a:t>
            </a:r>
            <a:r>
              <a:rPr lang="en-US" altLang="zh-CN" dirty="0"/>
              <a:t>Vulnerability 3: </a:t>
            </a:r>
            <a:r>
              <a:rPr lang="en-US" altLang="zh-CN" b="1" dirty="0"/>
              <a:t>Bypassing CAPTCHA</a:t>
            </a:r>
          </a:p>
        </p:txBody>
      </p:sp>
      <p:sp>
        <p:nvSpPr>
          <p:cNvPr id="13" name="TextBox 5">
            <a:extLst>
              <a:ext uri="{FF2B5EF4-FFF2-40B4-BE49-F238E27FC236}">
                <a16:creationId xmlns:a16="http://schemas.microsoft.com/office/drawing/2014/main" id="{2271D08F-FE4A-BE41-AA3F-DDCEF2B05A09}"/>
              </a:ext>
            </a:extLst>
          </p:cNvPr>
          <p:cNvSpPr txBox="1"/>
          <p:nvPr/>
        </p:nvSpPr>
        <p:spPr>
          <a:xfrm>
            <a:off x="415701" y="1045936"/>
            <a:ext cx="5990803"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 Need to pass the CAPTCHA.</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3232870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D41CA82-59A2-D64C-A0CC-33514EBAC56E}"/>
              </a:ext>
            </a:extLst>
          </p:cNvPr>
          <p:cNvGrpSpPr/>
          <p:nvPr/>
        </p:nvGrpSpPr>
        <p:grpSpPr>
          <a:xfrm>
            <a:off x="271686" y="1089534"/>
            <a:ext cx="9136270" cy="5620029"/>
            <a:chOff x="264840" y="1002526"/>
            <a:chExt cx="9136270" cy="5620029"/>
          </a:xfrm>
        </p:grpSpPr>
        <p:sp>
          <p:nvSpPr>
            <p:cNvPr id="7" name="文本框 6">
              <a:extLst>
                <a:ext uri="{FF2B5EF4-FFF2-40B4-BE49-F238E27FC236}">
                  <a16:creationId xmlns:a16="http://schemas.microsoft.com/office/drawing/2014/main" id="{542847DA-69F8-7579-E68B-60D192F1C5C8}"/>
                </a:ext>
              </a:extLst>
            </p:cNvPr>
            <p:cNvSpPr txBox="1"/>
            <p:nvPr/>
          </p:nvSpPr>
          <p:spPr>
            <a:xfrm>
              <a:off x="503303" y="1002526"/>
              <a:ext cx="8568952" cy="969496"/>
            </a:xfrm>
            <a:prstGeom prst="rect">
              <a:avLst/>
            </a:prstGeom>
            <a:noFill/>
            <a:ln w="6350" cap="flat">
              <a:noFill/>
              <a:miter lim="800000"/>
            </a:ln>
          </p:spPr>
          <p:txBody>
            <a:bodyPr wrap="square">
              <a:spAutoFit/>
            </a:bodyPr>
            <a:lstStyle/>
            <a:p>
              <a:pPr marL="457200" indent="-457200">
                <a:buFont typeface="+mj-lt"/>
                <a:buAutoNum type="arabicPeriod"/>
              </a:pPr>
              <a:r>
                <a:rPr lang="en-US" altLang="zh-CN" dirty="0">
                  <a:latin typeface="Palatino Linotype" panose="02040502050505030304" pitchFamily="18" charset="0"/>
                </a:rPr>
                <a:t>it is possible to intercept the request sent by the site and </a:t>
              </a:r>
              <a:r>
                <a:rPr lang="en-US" altLang="zh-CN" b="1" dirty="0">
                  <a:solidFill>
                    <a:srgbClr val="9B1717"/>
                  </a:solidFill>
                  <a:latin typeface="Palatino Linotype" panose="02040502050505030304" pitchFamily="18" charset="0"/>
                </a:rPr>
                <a:t>just change the COMMENT</a:t>
              </a:r>
            </a:p>
            <a:p>
              <a:pPr marL="457200" indent="-457200">
                <a:buFont typeface="+mj-lt"/>
                <a:buAutoNum type="arabicPeriod"/>
              </a:pPr>
              <a:r>
                <a:rPr lang="en-US" altLang="zh-CN" b="1" dirty="0">
                  <a:solidFill>
                    <a:srgbClr val="C00000"/>
                  </a:solidFill>
                  <a:latin typeface="Palatino Linotype" panose="02040502050505030304" pitchFamily="18" charset="0"/>
                </a:rPr>
                <a:t>Be possible to duplicate the submission! </a:t>
              </a:r>
              <a:endParaRPr lang="zh-CN" altLang="en-US" b="1" dirty="0">
                <a:solidFill>
                  <a:srgbClr val="C00000"/>
                </a:solidFill>
                <a:latin typeface="Palatino Linotype" panose="02040502050505030304" pitchFamily="18" charset="0"/>
              </a:endParaRPr>
            </a:p>
          </p:txBody>
        </p:sp>
        <p:grpSp>
          <p:nvGrpSpPr>
            <p:cNvPr id="3" name="Group 2">
              <a:extLst>
                <a:ext uri="{FF2B5EF4-FFF2-40B4-BE49-F238E27FC236}">
                  <a16:creationId xmlns:a16="http://schemas.microsoft.com/office/drawing/2014/main" id="{C082B407-8EE7-2345-A7A4-E3B76A0166FC}"/>
                </a:ext>
              </a:extLst>
            </p:cNvPr>
            <p:cNvGrpSpPr/>
            <p:nvPr/>
          </p:nvGrpSpPr>
          <p:grpSpPr>
            <a:xfrm>
              <a:off x="264840" y="1006543"/>
              <a:ext cx="9136270" cy="5616012"/>
              <a:chOff x="264840" y="1006543"/>
              <a:chExt cx="9136270" cy="5616012"/>
            </a:xfrm>
          </p:grpSpPr>
          <p:pic>
            <p:nvPicPr>
              <p:cNvPr id="5" name="图片 4">
                <a:extLst>
                  <a:ext uri="{FF2B5EF4-FFF2-40B4-BE49-F238E27FC236}">
                    <a16:creationId xmlns:a16="http://schemas.microsoft.com/office/drawing/2014/main" id="{48CF80F1-3663-CBA6-15EE-E8EF76A42B21}"/>
                  </a:ext>
                </a:extLst>
              </p:cNvPr>
              <p:cNvPicPr>
                <a:picLocks noChangeAspect="1"/>
              </p:cNvPicPr>
              <p:nvPr/>
            </p:nvPicPr>
            <p:blipFill>
              <a:blip r:embed="rId3"/>
              <a:stretch>
                <a:fillRect/>
              </a:stretch>
            </p:blipFill>
            <p:spPr>
              <a:xfrm>
                <a:off x="859538" y="2028617"/>
                <a:ext cx="8185335" cy="4425513"/>
              </a:xfrm>
              <a:prstGeom prst="rect">
                <a:avLst/>
              </a:prstGeom>
              <a:effectLst>
                <a:outerShdw blurRad="50800" dist="38100" dir="2700000" algn="tl" rotWithShape="0">
                  <a:prstClr val="black">
                    <a:alpha val="40000"/>
                  </a:prstClr>
                </a:outerShdw>
              </a:effectLst>
            </p:spPr>
          </p:pic>
          <p:sp>
            <p:nvSpPr>
              <p:cNvPr id="8" name="矩形: 圆角 7">
                <a:extLst>
                  <a:ext uri="{FF2B5EF4-FFF2-40B4-BE49-F238E27FC236}">
                    <a16:creationId xmlns:a16="http://schemas.microsoft.com/office/drawing/2014/main" id="{2303D24A-69AE-B42C-77DC-A882C5278830}"/>
                  </a:ext>
                </a:extLst>
              </p:cNvPr>
              <p:cNvSpPr/>
              <p:nvPr/>
            </p:nvSpPr>
            <p:spPr>
              <a:xfrm>
                <a:off x="264840" y="1006543"/>
                <a:ext cx="9136270" cy="5616012"/>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9" name="矩形: 折角 8">
                <a:extLst>
                  <a:ext uri="{FF2B5EF4-FFF2-40B4-BE49-F238E27FC236}">
                    <a16:creationId xmlns:a16="http://schemas.microsoft.com/office/drawing/2014/main" id="{AEE44E44-4D75-BCD0-3F22-84BFCFD54C39}"/>
                  </a:ext>
                </a:extLst>
              </p:cNvPr>
              <p:cNvSpPr/>
              <p:nvPr/>
            </p:nvSpPr>
            <p:spPr>
              <a:xfrm>
                <a:off x="5060218" y="2424962"/>
                <a:ext cx="4012037" cy="1380349"/>
              </a:xfrm>
              <a:prstGeom prst="foldedCorner">
                <a:avLst/>
              </a:prstGeom>
              <a:solidFill>
                <a:srgbClr val="C00000"/>
              </a:solidFill>
              <a:ln w="6350" cap="flat">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just">
                  <a:lnSpc>
                    <a:spcPct val="90000"/>
                  </a:lnSpc>
                  <a:spcBef>
                    <a:spcPts val="900"/>
                  </a:spcBef>
                </a:pPr>
                <a:r>
                  <a:rPr lang="en-US" altLang="zh-CN" sz="2000" dirty="0"/>
                  <a:t>Unfortunately,</a:t>
                </a:r>
                <a:r>
                  <a:rPr lang="zh-CN" altLang="en-US" sz="2000" dirty="0"/>
                  <a:t> </a:t>
                </a:r>
                <a:r>
                  <a:rPr lang="en-US" altLang="zh-CN" sz="2000" dirty="0"/>
                  <a:t>the bug has been officially fixed</a:t>
                </a:r>
              </a:p>
              <a:p>
                <a:pPr algn="just">
                  <a:lnSpc>
                    <a:spcPct val="90000"/>
                  </a:lnSpc>
                  <a:spcBef>
                    <a:spcPts val="900"/>
                  </a:spcBef>
                </a:pPr>
                <a:r>
                  <a:rPr lang="en-US" altLang="zh-CN" sz="2400" b="1" dirty="0"/>
                  <a:t>We need a new method! </a:t>
                </a:r>
                <a:endParaRPr lang="zh-CN" altLang="en-US" sz="2400" b="1" dirty="0" err="1">
                  <a:solidFill>
                    <a:schemeClr val="bg1"/>
                  </a:solidFill>
                  <a:latin typeface="Arial" panose="020B0604020202020204" pitchFamily="34" charset="0"/>
                  <a:cs typeface="Arial" panose="020B0604020202020204" pitchFamily="34" charset="0"/>
                </a:endParaRPr>
              </a:p>
            </p:txBody>
          </p:sp>
        </p:grpSp>
      </p:grpSp>
      <p:sp>
        <p:nvSpPr>
          <p:cNvPr id="10" name="标题 1">
            <a:extLst>
              <a:ext uri="{FF2B5EF4-FFF2-40B4-BE49-F238E27FC236}">
                <a16:creationId xmlns:a16="http://schemas.microsoft.com/office/drawing/2014/main" id="{35017C6E-276E-4247-9A2A-880D35C76800}"/>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dirty="0"/>
              <a:t>IV. </a:t>
            </a:r>
            <a:r>
              <a:rPr lang="en-US" altLang="zh-CN" dirty="0"/>
              <a:t>Vulnerability 3: </a:t>
            </a:r>
            <a:r>
              <a:rPr lang="en-US" altLang="zh-CN" b="1" dirty="0"/>
              <a:t>Bypassing CAPTCHA</a:t>
            </a:r>
          </a:p>
        </p:txBody>
      </p:sp>
    </p:spTree>
    <p:extLst>
      <p:ext uri="{BB962C8B-B14F-4D97-AF65-F5344CB8AC3E}">
        <p14:creationId xmlns:p14="http://schemas.microsoft.com/office/powerpoint/2010/main" val="3533794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DC9E0376-FDC7-C3EC-D386-990356FFFE7C}"/>
              </a:ext>
            </a:extLst>
          </p:cNvPr>
          <p:cNvSpPr/>
          <p:nvPr/>
        </p:nvSpPr>
        <p:spPr>
          <a:xfrm>
            <a:off x="5309211" y="1006544"/>
            <a:ext cx="4323740" cy="5443968"/>
          </a:xfrm>
          <a:prstGeom prst="roundRect">
            <a:avLst>
              <a:gd name="adj" fmla="val 8204"/>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852B5F3B-9660-E58D-A3FA-86EFD50082B4}"/>
              </a:ext>
            </a:extLst>
          </p:cNvPr>
          <p:cNvSpPr txBox="1"/>
          <p:nvPr/>
        </p:nvSpPr>
        <p:spPr>
          <a:xfrm>
            <a:off x="487710" y="1120760"/>
            <a:ext cx="4821500" cy="824841"/>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800" dirty="0">
                <a:latin typeface="Palatino Linotype" panose="02040502050505030304" pitchFamily="18" charset="0"/>
                <a:cs typeface="Arial" panose="020B0604020202020204" pitchFamily="34" charset="0"/>
              </a:rPr>
              <a:t>verification here is presented using textual information</a:t>
            </a:r>
          </a:p>
          <a:p>
            <a:pPr marL="285750" indent="-285750">
              <a:lnSpc>
                <a:spcPct val="90000"/>
              </a:lnSpc>
              <a:spcBef>
                <a:spcPts val="600"/>
              </a:spcBef>
              <a:buClr>
                <a:schemeClr val="bg2"/>
              </a:buClr>
              <a:buFont typeface="Arial" panose="020B0604020202020204" pitchFamily="34" charset="0"/>
              <a:buChar char="•"/>
            </a:pPr>
            <a:r>
              <a:rPr lang="en-US" altLang="zh-CN" sz="1800" b="1" dirty="0">
                <a:latin typeface="Palatino Linotype" panose="02040502050505030304" pitchFamily="18" charset="0"/>
                <a:cs typeface="Arial" panose="020B0604020202020204" pitchFamily="34" charset="0"/>
              </a:rPr>
              <a:t>directly presented using CAPTCHA</a:t>
            </a:r>
            <a:endParaRPr lang="zh-CN" altLang="en-US" sz="1800" b="1" dirty="0">
              <a:latin typeface="Palatino Linotype" panose="02040502050505030304" pitchFamily="18" charset="0"/>
              <a:cs typeface="Arial" panose="020B0604020202020204" pitchFamily="34" charset="0"/>
            </a:endParaRPr>
          </a:p>
        </p:txBody>
      </p:sp>
      <p:pic>
        <p:nvPicPr>
          <p:cNvPr id="6" name="图片 5">
            <a:extLst>
              <a:ext uri="{FF2B5EF4-FFF2-40B4-BE49-F238E27FC236}">
                <a16:creationId xmlns:a16="http://schemas.microsoft.com/office/drawing/2014/main" id="{8DF3F5CB-846D-1251-E4F1-8DF6B911DC7B}"/>
              </a:ext>
            </a:extLst>
          </p:cNvPr>
          <p:cNvPicPr>
            <a:picLocks noChangeAspect="1"/>
          </p:cNvPicPr>
          <p:nvPr/>
        </p:nvPicPr>
        <p:blipFill>
          <a:blip r:embed="rId3"/>
          <a:srcRect l="55718"/>
          <a:stretch/>
        </p:blipFill>
        <p:spPr>
          <a:xfrm>
            <a:off x="601539" y="2079459"/>
            <a:ext cx="3780420" cy="4201542"/>
          </a:xfrm>
          <a:prstGeom prst="rect">
            <a:avLst/>
          </a:prstGeom>
        </p:spPr>
      </p:pic>
      <p:pic>
        <p:nvPicPr>
          <p:cNvPr id="8" name="图片 7">
            <a:extLst>
              <a:ext uri="{FF2B5EF4-FFF2-40B4-BE49-F238E27FC236}">
                <a16:creationId xmlns:a16="http://schemas.microsoft.com/office/drawing/2014/main" id="{3E7A584B-B038-2A2C-63D3-7BB16DC20448}"/>
              </a:ext>
            </a:extLst>
          </p:cNvPr>
          <p:cNvPicPr>
            <a:picLocks noChangeAspect="1"/>
          </p:cNvPicPr>
          <p:nvPr/>
        </p:nvPicPr>
        <p:blipFill rotWithShape="1">
          <a:blip r:embed="rId3"/>
          <a:srcRect l="81432" t="15885" r="3412" b="53318"/>
          <a:stretch/>
        </p:blipFill>
        <p:spPr>
          <a:xfrm>
            <a:off x="1908271" y="2141583"/>
            <a:ext cx="2253660" cy="2253660"/>
          </a:xfrm>
          <a:prstGeom prst="ellipse">
            <a:avLst/>
          </a:prstGeom>
          <a:ln w="19050">
            <a:solidFill>
              <a:schemeClr val="tx1"/>
            </a:solidFill>
          </a:ln>
          <a:effectLst>
            <a:outerShdw blurRad="50800" dist="38100" dir="2700000" algn="tl" rotWithShape="0">
              <a:prstClr val="black">
                <a:alpha val="40000"/>
              </a:prstClr>
            </a:outerShdw>
          </a:effectLst>
        </p:spPr>
      </p:pic>
      <p:pic>
        <p:nvPicPr>
          <p:cNvPr id="10" name="图形 9" descr="放大镜">
            <a:extLst>
              <a:ext uri="{FF2B5EF4-FFF2-40B4-BE49-F238E27FC236}">
                <a16:creationId xmlns:a16="http://schemas.microsoft.com/office/drawing/2014/main" id="{469A7BBE-9A82-505B-2AB7-0C7FF114A3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3875" y="1696453"/>
            <a:ext cx="3902642" cy="3902642"/>
          </a:xfrm>
          <a:prstGeom prst="rect">
            <a:avLst/>
          </a:prstGeom>
          <a:effectLst>
            <a:outerShdw blurRad="50800" dist="38100" dir="2700000" algn="tl" rotWithShape="0">
              <a:prstClr val="black">
                <a:alpha val="40000"/>
              </a:prstClr>
            </a:outerShdw>
          </a:effectLst>
        </p:spPr>
      </p:pic>
      <p:sp>
        <p:nvSpPr>
          <p:cNvPr id="5" name="矩形: 圆角 4">
            <a:extLst>
              <a:ext uri="{FF2B5EF4-FFF2-40B4-BE49-F238E27FC236}">
                <a16:creationId xmlns:a16="http://schemas.microsoft.com/office/drawing/2014/main" id="{66CEB8C0-C496-5A8A-C6EE-DFD6EB935F77}"/>
              </a:ext>
            </a:extLst>
          </p:cNvPr>
          <p:cNvSpPr/>
          <p:nvPr/>
        </p:nvSpPr>
        <p:spPr>
          <a:xfrm>
            <a:off x="2276981" y="2773981"/>
            <a:ext cx="1440160" cy="69085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91735066-1A05-3F02-CEA0-F8993E9739E9}"/>
              </a:ext>
            </a:extLst>
          </p:cNvPr>
          <p:cNvPicPr>
            <a:picLocks noChangeAspect="1"/>
          </p:cNvPicPr>
          <p:nvPr/>
        </p:nvPicPr>
        <p:blipFill>
          <a:blip r:embed="rId6"/>
          <a:stretch>
            <a:fillRect/>
          </a:stretch>
        </p:blipFill>
        <p:spPr>
          <a:xfrm>
            <a:off x="5572326" y="2773981"/>
            <a:ext cx="3896357" cy="991800"/>
          </a:xfrm>
          <a:prstGeom prst="rect">
            <a:avLst/>
          </a:prstGeom>
        </p:spPr>
      </p:pic>
      <p:sp>
        <p:nvSpPr>
          <p:cNvPr id="11" name="矩形: 圆角 10">
            <a:extLst>
              <a:ext uri="{FF2B5EF4-FFF2-40B4-BE49-F238E27FC236}">
                <a16:creationId xmlns:a16="http://schemas.microsoft.com/office/drawing/2014/main" id="{97102FE7-1D70-219D-268A-B71D88084F72}"/>
              </a:ext>
            </a:extLst>
          </p:cNvPr>
          <p:cNvSpPr/>
          <p:nvPr/>
        </p:nvSpPr>
        <p:spPr>
          <a:xfrm>
            <a:off x="5517735" y="4168458"/>
            <a:ext cx="1805400" cy="838201"/>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String</a:t>
            </a:r>
          </a:p>
          <a:p>
            <a:pPr algn="ctr">
              <a:lnSpc>
                <a:spcPct val="90000"/>
              </a:lnSpc>
              <a:spcBef>
                <a:spcPts val="900"/>
              </a:spcBef>
            </a:pPr>
            <a:r>
              <a:rPr lang="zh-CN" altLang="en-US" sz="2000" b="1" dirty="0">
                <a:solidFill>
                  <a:schemeClr val="tx1"/>
                </a:solidFill>
                <a:latin typeface="Palatino Linotype" panose="02040502050505030304" pitchFamily="18" charset="0"/>
                <a:cs typeface="Arial" panose="020B0604020202020204" pitchFamily="34" charset="0"/>
              </a:rPr>
              <a:t>“</a:t>
            </a:r>
            <a:r>
              <a:rPr lang="en-US" altLang="zh-CN" sz="2000" b="1" dirty="0">
                <a:solidFill>
                  <a:schemeClr val="tx1"/>
                </a:solidFill>
                <a:latin typeface="Palatino Linotype" panose="02040502050505030304" pitchFamily="18" charset="0"/>
                <a:cs typeface="Arial" panose="020B0604020202020204" pitchFamily="34" charset="0"/>
              </a:rPr>
              <a:t>3+5+8</a:t>
            </a:r>
            <a:r>
              <a:rPr lang="zh-CN" altLang="en-US" sz="2000" b="1" dirty="0">
                <a:solidFill>
                  <a:schemeClr val="tx1"/>
                </a:solidFill>
                <a:latin typeface="Palatino Linotype" panose="02040502050505030304" pitchFamily="18" charset="0"/>
                <a:cs typeface="Arial" panose="020B0604020202020204" pitchFamily="34" charset="0"/>
              </a:rPr>
              <a:t>”</a:t>
            </a:r>
          </a:p>
        </p:txBody>
      </p:sp>
      <p:sp>
        <p:nvSpPr>
          <p:cNvPr id="12" name="矩形: 圆角 11">
            <a:extLst>
              <a:ext uri="{FF2B5EF4-FFF2-40B4-BE49-F238E27FC236}">
                <a16:creationId xmlns:a16="http://schemas.microsoft.com/office/drawing/2014/main" id="{2DBE8888-349B-EA2A-7F03-B2C71F465D4D}"/>
              </a:ext>
            </a:extLst>
          </p:cNvPr>
          <p:cNvSpPr/>
          <p:nvPr/>
        </p:nvSpPr>
        <p:spPr>
          <a:xfrm>
            <a:off x="7760518" y="4168459"/>
            <a:ext cx="1805402" cy="838200"/>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expression (math.)</a:t>
            </a:r>
            <a:endParaRPr lang="zh-CN" altLang="en-US" sz="2000" b="1" dirty="0">
              <a:solidFill>
                <a:schemeClr val="tx1"/>
              </a:solidFill>
              <a:latin typeface="Palatino Linotype" panose="02040502050505030304" pitchFamily="18" charset="0"/>
              <a:cs typeface="Arial" panose="020B0604020202020204" pitchFamily="34" charset="0"/>
            </a:endParaRPr>
          </a:p>
        </p:txBody>
      </p:sp>
      <p:sp>
        <p:nvSpPr>
          <p:cNvPr id="13" name="矩形: 圆角 12">
            <a:extLst>
              <a:ext uri="{FF2B5EF4-FFF2-40B4-BE49-F238E27FC236}">
                <a16:creationId xmlns:a16="http://schemas.microsoft.com/office/drawing/2014/main" id="{E6477F5A-DC41-565C-4BA1-2876FFE86291}"/>
              </a:ext>
            </a:extLst>
          </p:cNvPr>
          <p:cNvSpPr/>
          <p:nvPr/>
        </p:nvSpPr>
        <p:spPr>
          <a:xfrm>
            <a:off x="5519981" y="5370307"/>
            <a:ext cx="1805401" cy="838201"/>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get answers</a:t>
            </a:r>
          </a:p>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3+5+8=16</a:t>
            </a:r>
            <a:endParaRPr lang="zh-CN" altLang="en-US" sz="2000" b="1" dirty="0">
              <a:solidFill>
                <a:schemeClr val="tx1"/>
              </a:solidFill>
              <a:latin typeface="Palatino Linotype" panose="02040502050505030304" pitchFamily="18" charset="0"/>
              <a:cs typeface="Arial" panose="020B0604020202020204" pitchFamily="34" charset="0"/>
            </a:endParaRPr>
          </a:p>
        </p:txBody>
      </p:sp>
      <p:sp>
        <p:nvSpPr>
          <p:cNvPr id="14" name="矩形: 圆角 13">
            <a:extLst>
              <a:ext uri="{FF2B5EF4-FFF2-40B4-BE49-F238E27FC236}">
                <a16:creationId xmlns:a16="http://schemas.microsoft.com/office/drawing/2014/main" id="{E8AC4CD0-68AE-7DFD-7111-1C051D111675}"/>
              </a:ext>
            </a:extLst>
          </p:cNvPr>
          <p:cNvSpPr/>
          <p:nvPr/>
        </p:nvSpPr>
        <p:spPr>
          <a:xfrm>
            <a:off x="264840" y="1006543"/>
            <a:ext cx="4848499" cy="5443968"/>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cxnSp>
        <p:nvCxnSpPr>
          <p:cNvPr id="17" name="直接箭头连接符 16">
            <a:extLst>
              <a:ext uri="{FF2B5EF4-FFF2-40B4-BE49-F238E27FC236}">
                <a16:creationId xmlns:a16="http://schemas.microsoft.com/office/drawing/2014/main" id="{DAD44DF2-4959-7D9A-B24F-3D72C4F10085}"/>
              </a:ext>
            </a:extLst>
          </p:cNvPr>
          <p:cNvCxnSpPr/>
          <p:nvPr/>
        </p:nvCxnSpPr>
        <p:spPr>
          <a:xfrm flipH="1">
            <a:off x="4436616" y="3268413"/>
            <a:ext cx="1024558" cy="0"/>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78FC08B4-B8D9-EF45-98E1-4A6BACE08D24}"/>
              </a:ext>
            </a:extLst>
          </p:cNvPr>
          <p:cNvSpPr/>
          <p:nvPr/>
        </p:nvSpPr>
        <p:spPr>
          <a:xfrm>
            <a:off x="7760518" y="5393475"/>
            <a:ext cx="1805401" cy="815032"/>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Input and validation</a:t>
            </a:r>
            <a:endParaRPr lang="zh-CN" altLang="en-US" sz="2000" b="1" dirty="0">
              <a:solidFill>
                <a:schemeClr val="tx1"/>
              </a:solidFill>
              <a:latin typeface="Palatino Linotype" panose="02040502050505030304" pitchFamily="18" charset="0"/>
              <a:cs typeface="Arial" panose="020B0604020202020204" pitchFamily="34" charset="0"/>
            </a:endParaRPr>
          </a:p>
        </p:txBody>
      </p:sp>
      <p:sp>
        <p:nvSpPr>
          <p:cNvPr id="19" name="矩形: 圆角 18">
            <a:extLst>
              <a:ext uri="{FF2B5EF4-FFF2-40B4-BE49-F238E27FC236}">
                <a16:creationId xmlns:a16="http://schemas.microsoft.com/office/drawing/2014/main" id="{22917D42-0B90-9824-60F2-8C14C974F609}"/>
              </a:ext>
            </a:extLst>
          </p:cNvPr>
          <p:cNvSpPr/>
          <p:nvPr/>
        </p:nvSpPr>
        <p:spPr>
          <a:xfrm>
            <a:off x="5536477" y="1229224"/>
            <a:ext cx="3896356" cy="1148626"/>
          </a:xfrm>
          <a:prstGeom prst="roundRect">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dirty="0">
                <a:solidFill>
                  <a:schemeClr val="tx1"/>
                </a:solidFill>
                <a:latin typeface="Palatino Linotype" panose="02040502050505030304" pitchFamily="18" charset="0"/>
                <a:cs typeface="Arial" panose="020B0604020202020204" pitchFamily="34" charset="0"/>
              </a:rPr>
              <a:t>Find the textual content corresponding to the CAPTCHA</a:t>
            </a:r>
            <a:endParaRPr lang="zh-CN" altLang="en-US" sz="2000" b="1" dirty="0" err="1">
              <a:solidFill>
                <a:schemeClr val="tx1"/>
              </a:solidFill>
              <a:latin typeface="Palatino Linotype" panose="02040502050505030304" pitchFamily="18" charset="0"/>
              <a:cs typeface="Arial" panose="020B0604020202020204" pitchFamily="34" charset="0"/>
            </a:endParaRPr>
          </a:p>
        </p:txBody>
      </p:sp>
      <p:cxnSp>
        <p:nvCxnSpPr>
          <p:cNvPr id="20" name="直接箭头连接符 19">
            <a:extLst>
              <a:ext uri="{FF2B5EF4-FFF2-40B4-BE49-F238E27FC236}">
                <a16:creationId xmlns:a16="http://schemas.microsoft.com/office/drawing/2014/main" id="{36DBED55-4796-25F8-26DA-E3D9DEB65556}"/>
              </a:ext>
            </a:extLst>
          </p:cNvPr>
          <p:cNvCxnSpPr>
            <a:cxnSpLocks/>
          </p:cNvCxnSpPr>
          <p:nvPr/>
        </p:nvCxnSpPr>
        <p:spPr>
          <a:xfrm>
            <a:off x="7520504" y="2193933"/>
            <a:ext cx="0" cy="813194"/>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6CC9EFF-5EC4-1237-3BCE-5A1652D6B325}"/>
              </a:ext>
            </a:extLst>
          </p:cNvPr>
          <p:cNvCxnSpPr>
            <a:cxnSpLocks/>
          </p:cNvCxnSpPr>
          <p:nvPr/>
        </p:nvCxnSpPr>
        <p:spPr>
          <a:xfrm>
            <a:off x="6420435" y="3582049"/>
            <a:ext cx="0" cy="813194"/>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0DC75B5-9CBD-5E81-97E6-428D72CD46D5}"/>
              </a:ext>
            </a:extLst>
          </p:cNvPr>
          <p:cNvCxnSpPr>
            <a:cxnSpLocks/>
          </p:cNvCxnSpPr>
          <p:nvPr/>
        </p:nvCxnSpPr>
        <p:spPr>
          <a:xfrm>
            <a:off x="7136997" y="4664620"/>
            <a:ext cx="767014" cy="0"/>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DDEBA63-3545-17E1-18FD-7E54EE48340D}"/>
              </a:ext>
            </a:extLst>
          </p:cNvPr>
          <p:cNvCxnSpPr>
            <a:cxnSpLocks/>
            <a:stCxn id="12" idx="2"/>
            <a:endCxn id="13" idx="0"/>
          </p:cNvCxnSpPr>
          <p:nvPr/>
        </p:nvCxnSpPr>
        <p:spPr>
          <a:xfrm flipH="1">
            <a:off x="6422682" y="5006659"/>
            <a:ext cx="2240537" cy="363648"/>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3DE470A-F18A-1C9F-0857-776D14D1BA27}"/>
              </a:ext>
            </a:extLst>
          </p:cNvPr>
          <p:cNvCxnSpPr>
            <a:cxnSpLocks/>
          </p:cNvCxnSpPr>
          <p:nvPr/>
        </p:nvCxnSpPr>
        <p:spPr>
          <a:xfrm>
            <a:off x="7170008" y="5738794"/>
            <a:ext cx="767014" cy="0"/>
          </a:xfrm>
          <a:prstGeom prst="straightConnector1">
            <a:avLst/>
          </a:prstGeom>
          <a:ln w="57150" cap="flat">
            <a:solidFill>
              <a:schemeClr val="bg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标题 1">
            <a:extLst>
              <a:ext uri="{FF2B5EF4-FFF2-40B4-BE49-F238E27FC236}">
                <a16:creationId xmlns:a16="http://schemas.microsoft.com/office/drawing/2014/main" id="{ADDE99FF-A3D2-9641-AABE-3B9716E95B18}"/>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i="1" dirty="0">
                <a:solidFill>
                  <a:schemeClr val="accent6">
                    <a:lumMod val="50000"/>
                  </a:schemeClr>
                </a:solidFill>
              </a:rPr>
              <a:t>What ? —</a:t>
            </a:r>
            <a:r>
              <a:rPr lang="zh-CN" altLang="en-US" b="1" i="1" dirty="0">
                <a:solidFill>
                  <a:schemeClr val="accent6">
                    <a:lumMod val="50000"/>
                  </a:schemeClr>
                </a:solidFill>
              </a:rPr>
              <a:t> </a:t>
            </a:r>
            <a:r>
              <a:rPr lang="en-US" altLang="zh-CN" b="1" i="1" dirty="0">
                <a:solidFill>
                  <a:schemeClr val="accent6">
                    <a:lumMod val="50000"/>
                  </a:schemeClr>
                </a:solidFill>
              </a:rPr>
              <a:t>Execute the plaintext.</a:t>
            </a:r>
          </a:p>
        </p:txBody>
      </p:sp>
    </p:spTree>
    <p:extLst>
      <p:ext uri="{BB962C8B-B14F-4D97-AF65-F5344CB8AC3E}">
        <p14:creationId xmlns:p14="http://schemas.microsoft.com/office/powerpoint/2010/main" val="224284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5702" y="369454"/>
            <a:ext cx="7236804" cy="540060"/>
          </a:xfrm>
        </p:spPr>
        <p:txBody>
          <a:bodyPr anchor="ctr"/>
          <a:lstStyle/>
          <a:p>
            <a:pPr>
              <a:lnSpc>
                <a:spcPct val="100000"/>
              </a:lnSpc>
              <a:spcBef>
                <a:spcPts val="0"/>
              </a:spcBef>
            </a:pPr>
            <a:r>
              <a:rPr lang="en-US" b="1" dirty="0"/>
              <a:t>I. </a:t>
            </a:r>
            <a:r>
              <a:rPr lang="en-US" dirty="0"/>
              <a:t>Introduction: </a:t>
            </a:r>
            <a:r>
              <a:rPr lang="en-US" b="1" dirty="0"/>
              <a:t>Juice Shop</a:t>
            </a:r>
          </a:p>
        </p:txBody>
      </p:sp>
      <p:grpSp>
        <p:nvGrpSpPr>
          <p:cNvPr id="28" name="Group 27">
            <a:extLst>
              <a:ext uri="{FF2B5EF4-FFF2-40B4-BE49-F238E27FC236}">
                <a16:creationId xmlns:a16="http://schemas.microsoft.com/office/drawing/2014/main" id="{6252BA57-91C1-C24A-992E-97117D90D4FC}"/>
              </a:ext>
            </a:extLst>
          </p:cNvPr>
          <p:cNvGrpSpPr/>
          <p:nvPr/>
        </p:nvGrpSpPr>
        <p:grpSpPr>
          <a:xfrm>
            <a:off x="197646" y="1089534"/>
            <a:ext cx="9240343" cy="5609810"/>
            <a:chOff x="160925" y="1217864"/>
            <a:chExt cx="9240343" cy="5609810"/>
          </a:xfrm>
        </p:grpSpPr>
        <p:pic>
          <p:nvPicPr>
            <p:cNvPr id="27" name="Picture 26">
              <a:extLst>
                <a:ext uri="{FF2B5EF4-FFF2-40B4-BE49-F238E27FC236}">
                  <a16:creationId xmlns:a16="http://schemas.microsoft.com/office/drawing/2014/main" id="{FFDCD49B-461C-864B-AE9A-4021D967114E}"/>
                </a:ext>
              </a:extLst>
            </p:cNvPr>
            <p:cNvPicPr>
              <a:picLocks noChangeAspect="1"/>
            </p:cNvPicPr>
            <p:nvPr/>
          </p:nvPicPr>
          <p:blipFill>
            <a:blip r:embed="rId3"/>
            <a:stretch>
              <a:fillRect/>
            </a:stretch>
          </p:blipFill>
          <p:spPr>
            <a:xfrm>
              <a:off x="162957" y="1227346"/>
              <a:ext cx="6318702" cy="2221015"/>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B1EDCB1-8617-5245-9C1B-2982C7989AE1}"/>
                </a:ext>
              </a:extLst>
            </p:cNvPr>
            <p:cNvPicPr>
              <a:picLocks noChangeAspect="1"/>
            </p:cNvPicPr>
            <p:nvPr/>
          </p:nvPicPr>
          <p:blipFill>
            <a:blip r:embed="rId4"/>
            <a:stretch>
              <a:fillRect/>
            </a:stretch>
          </p:blipFill>
          <p:spPr>
            <a:xfrm>
              <a:off x="6669380" y="1217865"/>
              <a:ext cx="1378450" cy="2221015"/>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D8BC9993-A1D6-F744-BE37-33C969C1A280}"/>
                </a:ext>
              </a:extLst>
            </p:cNvPr>
            <p:cNvSpPr txBox="1"/>
            <p:nvPr/>
          </p:nvSpPr>
          <p:spPr>
            <a:xfrm>
              <a:off x="160925" y="3498582"/>
              <a:ext cx="6318702"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1.1 </a:t>
              </a:r>
              <a:r>
                <a:rPr lang="en-US" sz="1400"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Main page of th</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e juice shop</a:t>
              </a: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dirty="0"/>
            </a:p>
          </p:txBody>
        </p:sp>
        <p:sp>
          <p:nvSpPr>
            <p:cNvPr id="11" name="TextBox 10">
              <a:extLst>
                <a:ext uri="{FF2B5EF4-FFF2-40B4-BE49-F238E27FC236}">
                  <a16:creationId xmlns:a16="http://schemas.microsoft.com/office/drawing/2014/main" id="{D1BE5F16-84ED-664B-BC2E-B8C8158A4EB5}"/>
                </a:ext>
              </a:extLst>
            </p:cNvPr>
            <p:cNvSpPr txBox="1"/>
            <p:nvPr/>
          </p:nvSpPr>
          <p:spPr>
            <a:xfrm>
              <a:off x="6669380" y="3498581"/>
              <a:ext cx="2731888"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1.2 </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S</a:t>
              </a:r>
              <a:r>
                <a:rPr lang="en-US" sz="1400"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ign up and log in</a:t>
              </a: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dirty="0"/>
            </a:p>
          </p:txBody>
        </p:sp>
        <p:pic>
          <p:nvPicPr>
            <p:cNvPr id="13" name="Picture 12">
              <a:extLst>
                <a:ext uri="{FF2B5EF4-FFF2-40B4-BE49-F238E27FC236}">
                  <a16:creationId xmlns:a16="http://schemas.microsoft.com/office/drawing/2014/main" id="{8EA7FDDB-AA91-4F48-ADC8-C93BE208426E}"/>
                </a:ext>
              </a:extLst>
            </p:cNvPr>
            <p:cNvPicPr>
              <a:picLocks noChangeAspect="1"/>
            </p:cNvPicPr>
            <p:nvPr/>
          </p:nvPicPr>
          <p:blipFill>
            <a:blip r:embed="rId5"/>
            <a:stretch>
              <a:fillRect/>
            </a:stretch>
          </p:blipFill>
          <p:spPr>
            <a:xfrm>
              <a:off x="7755625" y="1217864"/>
              <a:ext cx="1645643" cy="2221014"/>
            </a:xfrm>
            <a:prstGeom prst="rect">
              <a:avLst/>
            </a:prstGeom>
            <a:effectLst>
              <a:outerShdw blurRad="508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3D1DCA02-5C93-7742-9102-2E1D0A0F4789}"/>
                </a:ext>
              </a:extLst>
            </p:cNvPr>
            <p:cNvGrpSpPr/>
            <p:nvPr/>
          </p:nvGrpSpPr>
          <p:grpSpPr>
            <a:xfrm>
              <a:off x="163674" y="4059159"/>
              <a:ext cx="6318702" cy="2430975"/>
              <a:chOff x="163674" y="3690336"/>
              <a:chExt cx="6318702" cy="2430975"/>
            </a:xfrm>
          </p:grpSpPr>
          <p:pic>
            <p:nvPicPr>
              <p:cNvPr id="14" name="Picture 13">
                <a:extLst>
                  <a:ext uri="{FF2B5EF4-FFF2-40B4-BE49-F238E27FC236}">
                    <a16:creationId xmlns:a16="http://schemas.microsoft.com/office/drawing/2014/main" id="{BE878AB0-43C7-8348-BB5B-FDE41AC5957B}"/>
                  </a:ext>
                </a:extLst>
              </p:cNvPr>
              <p:cNvPicPr>
                <a:picLocks noChangeAspect="1"/>
              </p:cNvPicPr>
              <p:nvPr/>
            </p:nvPicPr>
            <p:blipFill>
              <a:blip r:embed="rId6"/>
              <a:stretch>
                <a:fillRect/>
              </a:stretch>
            </p:blipFill>
            <p:spPr>
              <a:xfrm>
                <a:off x="163674" y="3694488"/>
                <a:ext cx="3168352" cy="2426823"/>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74D04160-CBCB-6248-9D4A-C79E1C18AA5B}"/>
                  </a:ext>
                </a:extLst>
              </p:cNvPr>
              <p:cNvPicPr>
                <a:picLocks noChangeAspect="1"/>
              </p:cNvPicPr>
              <p:nvPr/>
            </p:nvPicPr>
            <p:blipFill>
              <a:blip r:embed="rId7"/>
              <a:stretch>
                <a:fillRect/>
              </a:stretch>
            </p:blipFill>
            <p:spPr>
              <a:xfrm>
                <a:off x="3397139" y="3690336"/>
                <a:ext cx="3085237" cy="2426823"/>
              </a:xfrm>
              <a:prstGeom prst="rect">
                <a:avLst/>
              </a:prstGeom>
              <a:effectLst>
                <a:outerShdw blurRad="50800" dist="38100" dir="2700000" algn="tl" rotWithShape="0">
                  <a:prstClr val="black">
                    <a:alpha val="40000"/>
                  </a:prstClr>
                </a:outerShdw>
              </a:effectLst>
            </p:spPr>
          </p:pic>
        </p:grpSp>
        <p:sp>
          <p:nvSpPr>
            <p:cNvPr id="17" name="TextBox 16">
              <a:extLst>
                <a:ext uri="{FF2B5EF4-FFF2-40B4-BE49-F238E27FC236}">
                  <a16:creationId xmlns:a16="http://schemas.microsoft.com/office/drawing/2014/main" id="{BEC9E22F-54A3-254D-8254-013AAA39E950}"/>
                </a:ext>
              </a:extLst>
            </p:cNvPr>
            <p:cNvSpPr txBox="1"/>
            <p:nvPr/>
          </p:nvSpPr>
          <p:spPr>
            <a:xfrm>
              <a:off x="160925" y="6519897"/>
              <a:ext cx="6318702"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1.3 </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Choose and purchase items (you can choose </a:t>
              </a: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 coupon</a:t>
              </a:r>
              <a:r>
                <a:rPr lang="en-US"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a:t>
              </a:r>
              <a:endParaRPr lang="en-CN" sz="1400" dirty="0"/>
            </a:p>
          </p:txBody>
        </p:sp>
        <p:sp>
          <p:nvSpPr>
            <p:cNvPr id="21" name="TextBox 20">
              <a:extLst>
                <a:ext uri="{FF2B5EF4-FFF2-40B4-BE49-F238E27FC236}">
                  <a16:creationId xmlns:a16="http://schemas.microsoft.com/office/drawing/2014/main" id="{39755998-85C8-984A-B5F0-A11A5A04B41A}"/>
                </a:ext>
              </a:extLst>
            </p:cNvPr>
            <p:cNvSpPr txBox="1"/>
            <p:nvPr/>
          </p:nvSpPr>
          <p:spPr>
            <a:xfrm>
              <a:off x="6669380" y="6519897"/>
              <a:ext cx="2731888" cy="307777"/>
            </a:xfrm>
            <a:prstGeom prst="rect">
              <a:avLst/>
            </a:prstGeom>
            <a:noFill/>
            <a:ln w="6350" cap="flat">
              <a:noFill/>
              <a:miter lim="800000"/>
            </a:ln>
          </p:spPr>
          <p:txBody>
            <a:bodyPr wrap="square">
              <a:spAutoFit/>
            </a:bodyPr>
            <a:lstStyle/>
            <a:p>
              <a:pPr algn="ctr"/>
              <a:r>
                <a:rPr 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Figure 1.</a:t>
              </a:r>
              <a:r>
                <a:rPr lang="en-US" altLang="zh-CN"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4</a:t>
              </a:r>
              <a:r>
                <a:rPr lang="zh-CN" altLang="en-US" sz="1400" b="1"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400" dirty="0">
                  <a:solidFill>
                    <a:srgbClr val="000000"/>
                  </a:solidFill>
                  <a:latin typeface="Palatino Linotype" panose="02040502050505030304" pitchFamily="18" charset="0"/>
                  <a:ea typeface="楷体" panose="02010609060101010101" pitchFamily="49" charset="-122"/>
                  <a:cs typeface="Times New Roman" panose="02020603050405020304" pitchFamily="18" charset="0"/>
                </a:rPr>
                <a:t>Give feedback.</a:t>
              </a:r>
              <a:endParaRPr lang="en-CN" sz="1400" dirty="0"/>
            </a:p>
          </p:txBody>
        </p:sp>
        <p:pic>
          <p:nvPicPr>
            <p:cNvPr id="23" name="Picture 22">
              <a:extLst>
                <a:ext uri="{FF2B5EF4-FFF2-40B4-BE49-F238E27FC236}">
                  <a16:creationId xmlns:a16="http://schemas.microsoft.com/office/drawing/2014/main" id="{AF5CAC17-CFED-2A4F-8849-BAA31FD3DA51}"/>
                </a:ext>
              </a:extLst>
            </p:cNvPr>
            <p:cNvPicPr>
              <a:picLocks noChangeAspect="1"/>
            </p:cNvPicPr>
            <p:nvPr/>
          </p:nvPicPr>
          <p:blipFill>
            <a:blip r:embed="rId8"/>
            <a:stretch>
              <a:fillRect/>
            </a:stretch>
          </p:blipFill>
          <p:spPr>
            <a:xfrm>
              <a:off x="6669380" y="4059158"/>
              <a:ext cx="2227675" cy="2426823"/>
            </a:xfrm>
            <a:prstGeom prst="rect">
              <a:avLst/>
            </a:prstGeom>
          </p:spPr>
        </p:pic>
        <p:pic>
          <p:nvPicPr>
            <p:cNvPr id="24" name="Picture 23">
              <a:extLst>
                <a:ext uri="{FF2B5EF4-FFF2-40B4-BE49-F238E27FC236}">
                  <a16:creationId xmlns:a16="http://schemas.microsoft.com/office/drawing/2014/main" id="{ECEBE878-FD64-CF4B-8538-C567D13C244C}"/>
                </a:ext>
              </a:extLst>
            </p:cNvPr>
            <p:cNvPicPr>
              <a:picLocks noChangeAspect="1"/>
            </p:cNvPicPr>
            <p:nvPr/>
          </p:nvPicPr>
          <p:blipFill>
            <a:blip r:embed="rId9"/>
            <a:stretch>
              <a:fillRect/>
            </a:stretch>
          </p:blipFill>
          <p:spPr>
            <a:xfrm>
              <a:off x="2460173" y="1226168"/>
              <a:ext cx="2492033" cy="2222194"/>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6648BD06-4AF6-C240-A098-45EEEEB873CC}"/>
                </a:ext>
              </a:extLst>
            </p:cNvPr>
            <p:cNvPicPr>
              <a:picLocks noChangeAspect="1"/>
            </p:cNvPicPr>
            <p:nvPr/>
          </p:nvPicPr>
          <p:blipFill rotWithShape="1">
            <a:blip r:embed="rId10"/>
            <a:srcRect l="1602" t="1684" r="890" b="2342"/>
            <a:stretch/>
          </p:blipFill>
          <p:spPr>
            <a:xfrm>
              <a:off x="1162331" y="4901313"/>
              <a:ext cx="2160239" cy="1588821"/>
            </a:xfrm>
            <a:prstGeom prst="rect">
              <a:avLst/>
            </a:prstGeom>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85FDEB66-BCB8-1348-BAF9-F20A81367B3D}"/>
                </a:ext>
              </a:extLst>
            </p:cNvPr>
            <p:cNvPicPr>
              <a:picLocks noChangeAspect="1"/>
            </p:cNvPicPr>
            <p:nvPr/>
          </p:nvPicPr>
          <p:blipFill>
            <a:blip r:embed="rId11"/>
            <a:stretch>
              <a:fillRect/>
            </a:stretch>
          </p:blipFill>
          <p:spPr>
            <a:xfrm>
              <a:off x="7396909" y="4773240"/>
              <a:ext cx="2004359" cy="1712741"/>
            </a:xfrm>
            <a:prstGeom prst="rect">
              <a:avLst/>
            </a:prstGeom>
            <a:effectLst>
              <a:outerShdw blurRad="50800" dist="38100" dir="2700000" algn="tl" rotWithShape="0">
                <a:prstClr val="black">
                  <a:alpha val="40000"/>
                </a:prstClr>
              </a:outerShdw>
            </a:effectLst>
          </p:spPr>
        </p:pic>
      </p:grpSp>
      <p:pic>
        <p:nvPicPr>
          <p:cNvPr id="29" name="Picture 2" descr="Juice Shop Logo">
            <a:extLst>
              <a:ext uri="{FF2B5EF4-FFF2-40B4-BE49-F238E27FC236}">
                <a16:creationId xmlns:a16="http://schemas.microsoft.com/office/drawing/2014/main" id="{33AD0C56-15C5-544C-8CBA-3FA8B789BE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2155" y="374019"/>
            <a:ext cx="450051" cy="54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115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93d4ecfd06a7e2d9e905a5c2f97188b1">
            <a:hlinkClick r:id="" action="ppaction://media"/>
            <a:extLst>
              <a:ext uri="{FF2B5EF4-FFF2-40B4-BE49-F238E27FC236}">
                <a16:creationId xmlns:a16="http://schemas.microsoft.com/office/drawing/2014/main" id="{60CCE2C2-C7DA-526C-5A29-51242597605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1151765"/>
            <a:ext cx="9904413" cy="5570538"/>
          </a:xfrm>
          <a:prstGeom prst="rect">
            <a:avLst/>
          </a:prstGeom>
        </p:spPr>
      </p:pic>
      <p:sp>
        <p:nvSpPr>
          <p:cNvPr id="5" name="矩形: 圆角 4">
            <a:extLst>
              <a:ext uri="{FF2B5EF4-FFF2-40B4-BE49-F238E27FC236}">
                <a16:creationId xmlns:a16="http://schemas.microsoft.com/office/drawing/2014/main" id="{3B508E46-C84C-65E3-F646-90EA31BF45C4}"/>
              </a:ext>
            </a:extLst>
          </p:cNvPr>
          <p:cNvSpPr/>
          <p:nvPr/>
        </p:nvSpPr>
        <p:spPr>
          <a:xfrm>
            <a:off x="883754" y="2385678"/>
            <a:ext cx="8604956" cy="2520280"/>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b" anchorCtr="0" forceAA="0" compatLnSpc="1">
            <a:noAutofit/>
          </a:bodyPr>
          <a:lstStyle/>
          <a:p>
            <a:endParaRPr lang="en-US" altLang="zh-CN" sz="2000" dirty="0">
              <a:latin typeface="Palatino Linotype" panose="02040502050505030304" pitchFamily="18" charset="0"/>
            </a:endParaRPr>
          </a:p>
          <a:p>
            <a:pPr marL="342900" indent="-342900">
              <a:buFont typeface="Arial" panose="020B0604020202020204" pitchFamily="34" charset="0"/>
              <a:buChar char="•"/>
            </a:pPr>
            <a:r>
              <a:rPr lang="zh-CN" altLang="en-US" sz="1600" dirty="0">
                <a:solidFill>
                  <a:schemeClr val="tx1"/>
                </a:solidFill>
                <a:latin typeface="Palatino Linotype" panose="02040502050505030304" pitchFamily="18" charset="0"/>
              </a:rPr>
              <a:t>DevTools listening on ws://127.0.0.1:53346/devtools/browser/e8220416-4372-46ef-a389-2f76f26d8788</a:t>
            </a:r>
          </a:p>
          <a:p>
            <a:pPr marL="457200" indent="-457200">
              <a:buFont typeface="Arial" panose="020B0604020202020204" pitchFamily="34" charset="0"/>
              <a:buChar char="•"/>
            </a:pPr>
            <a:r>
              <a:rPr lang="zh-CN" altLang="en-US" sz="2800" b="1" dirty="0">
                <a:solidFill>
                  <a:srgbClr val="9B1717"/>
                </a:solidFill>
                <a:latin typeface="Palatino Linotype" panose="02040502050505030304" pitchFamily="18" charset="0"/>
              </a:rPr>
              <a:t>1*6-8</a:t>
            </a:r>
          </a:p>
          <a:p>
            <a:pPr marL="457200" indent="-457200">
              <a:buFont typeface="Arial" panose="020B0604020202020204" pitchFamily="34" charset="0"/>
              <a:buChar char="•"/>
            </a:pPr>
            <a:r>
              <a:rPr lang="zh-CN" altLang="en-US" sz="2800" b="1" dirty="0">
                <a:solidFill>
                  <a:srgbClr val="9B1717"/>
                </a:solidFill>
                <a:latin typeface="Palatino Linotype" panose="02040502050505030304" pitchFamily="18" charset="0"/>
              </a:rPr>
              <a:t>-2</a:t>
            </a:r>
          </a:p>
        </p:txBody>
      </p:sp>
      <p:pic>
        <p:nvPicPr>
          <p:cNvPr id="6" name="图片 5">
            <a:extLst>
              <a:ext uri="{FF2B5EF4-FFF2-40B4-BE49-F238E27FC236}">
                <a16:creationId xmlns:a16="http://schemas.microsoft.com/office/drawing/2014/main" id="{CBFD3AEA-A4CB-C4C9-64AA-67628FEB117D}"/>
              </a:ext>
            </a:extLst>
          </p:cNvPr>
          <p:cNvPicPr>
            <a:picLocks noChangeAspect="1"/>
          </p:cNvPicPr>
          <p:nvPr/>
        </p:nvPicPr>
        <p:blipFill>
          <a:blip r:embed="rId7"/>
          <a:stretch>
            <a:fillRect/>
          </a:stretch>
        </p:blipFill>
        <p:spPr>
          <a:xfrm>
            <a:off x="1135782" y="2570024"/>
            <a:ext cx="4143375" cy="704850"/>
          </a:xfrm>
          <a:prstGeom prst="rect">
            <a:avLst/>
          </a:prstGeom>
          <a:effectLst>
            <a:outerShdw blurRad="50800" dist="38100" dir="2700000" algn="tl" rotWithShape="0">
              <a:prstClr val="black">
                <a:alpha val="40000"/>
              </a:prstClr>
            </a:outerShdw>
          </a:effectLst>
        </p:spPr>
      </p:pic>
      <p:sp>
        <p:nvSpPr>
          <p:cNvPr id="8" name="标题 1">
            <a:extLst>
              <a:ext uri="{FF2B5EF4-FFF2-40B4-BE49-F238E27FC236}">
                <a16:creationId xmlns:a16="http://schemas.microsoft.com/office/drawing/2014/main" id="{C1375F8F-0DE0-A743-A40F-F5DA63630BA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i="1" dirty="0">
                <a:solidFill>
                  <a:schemeClr val="accent6">
                    <a:lumMod val="50000"/>
                  </a:schemeClr>
                </a:solidFill>
              </a:rPr>
              <a:t>What ? —</a:t>
            </a:r>
            <a:r>
              <a:rPr lang="zh-CN" altLang="en-US" b="1" i="1" dirty="0">
                <a:solidFill>
                  <a:schemeClr val="accent6">
                    <a:lumMod val="50000"/>
                  </a:schemeClr>
                </a:solidFill>
              </a:rPr>
              <a:t> </a:t>
            </a:r>
            <a:r>
              <a:rPr lang="en-US" altLang="zh-CN" b="1" i="1" dirty="0">
                <a:solidFill>
                  <a:schemeClr val="accent6">
                    <a:lumMod val="50000"/>
                  </a:schemeClr>
                </a:solidFill>
              </a:rPr>
              <a:t>Execute the plaintext.</a:t>
            </a:r>
          </a:p>
        </p:txBody>
      </p:sp>
    </p:spTree>
    <p:custDataLst>
      <p:tags r:id="rId1"/>
    </p:custDataLst>
    <p:extLst>
      <p:ext uri="{BB962C8B-B14F-4D97-AF65-F5344CB8AC3E}">
        <p14:creationId xmlns:p14="http://schemas.microsoft.com/office/powerpoint/2010/main" val="26888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Lst>
  </p:timing>
  <p:extLst>
    <p:ext uri="{E180D4A7-C9FB-4DFB-919C-405C955672EB}">
      <p14:showEvtLst xmlns:p14="http://schemas.microsoft.com/office/powerpoint/2010/main">
        <p14:playEvt time="1169" objId="4"/>
        <p14:stopEvt time="6178" objId="4"/>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7302FA-60BE-475F-AC66-F20E9C93AED0}"/>
              </a:ext>
            </a:extLst>
          </p:cNvPr>
          <p:cNvPicPr>
            <a:picLocks noChangeAspect="1"/>
          </p:cNvPicPr>
          <p:nvPr/>
        </p:nvPicPr>
        <p:blipFill>
          <a:blip r:embed="rId4"/>
          <a:stretch>
            <a:fillRect/>
          </a:stretch>
        </p:blipFill>
        <p:spPr>
          <a:xfrm>
            <a:off x="1589141" y="1638305"/>
            <a:ext cx="2890787" cy="2770588"/>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8331A24D-6C02-383E-2295-C454CF7A4107}"/>
              </a:ext>
            </a:extLst>
          </p:cNvPr>
          <p:cNvPicPr>
            <a:picLocks noChangeAspect="1"/>
          </p:cNvPicPr>
          <p:nvPr/>
        </p:nvPicPr>
        <p:blipFill>
          <a:blip r:embed="rId5"/>
          <a:stretch>
            <a:fillRect/>
          </a:stretch>
        </p:blipFill>
        <p:spPr>
          <a:xfrm>
            <a:off x="4484154" y="1633504"/>
            <a:ext cx="3400809" cy="2770589"/>
          </a:xfrm>
          <a:prstGeom prst="rect">
            <a:avLst/>
          </a:prstGeom>
          <a:effectLst>
            <a:outerShdw blurRad="50800" dist="38100" dir="2700000" algn="tl" rotWithShape="0">
              <a:prstClr val="black">
                <a:alpha val="40000"/>
              </a:prstClr>
            </a:outerShdw>
          </a:effectLst>
        </p:spPr>
      </p:pic>
      <p:pic>
        <p:nvPicPr>
          <p:cNvPr id="5122" name="Picture 2" descr="图片验证码训练 - 知乎">
            <a:extLst>
              <a:ext uri="{FF2B5EF4-FFF2-40B4-BE49-F238E27FC236}">
                <a16:creationId xmlns:a16="http://schemas.microsoft.com/office/drawing/2014/main" id="{B1D29DFD-CA75-E008-08DC-B32DD3B2ED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335"/>
          <a:stretch/>
        </p:blipFill>
        <p:spPr bwMode="auto">
          <a:xfrm>
            <a:off x="5134966" y="4493024"/>
            <a:ext cx="4752527" cy="2043830"/>
          </a:xfrm>
          <a:prstGeom prst="rect">
            <a:avLst/>
          </a:prstGeom>
          <a:ln w="190500" cap="sq">
            <a:solidFill>
              <a:schemeClr val="bg2">
                <a:lumMod val="20000"/>
                <a:lumOff val="80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3" name="文本框 2">
            <a:extLst>
              <a:ext uri="{FF2B5EF4-FFF2-40B4-BE49-F238E27FC236}">
                <a16:creationId xmlns:a16="http://schemas.microsoft.com/office/drawing/2014/main" id="{7DA3D4EE-E7D8-EE7F-072B-45AE1569C7E6}"/>
              </a:ext>
            </a:extLst>
          </p:cNvPr>
          <p:cNvSpPr txBox="1"/>
          <p:nvPr/>
        </p:nvSpPr>
        <p:spPr>
          <a:xfrm>
            <a:off x="393868" y="1029715"/>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just">
              <a:lnSpc>
                <a:spcPct val="90000"/>
              </a:lnSpc>
              <a:spcBef>
                <a:spcPts val="600"/>
              </a:spcBef>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Using the tool found that we successfully submitted 12 malicious comments (more than 12, of course), while the responses given were all successful</a:t>
            </a:r>
          </a:p>
        </p:txBody>
      </p:sp>
      <p:sp>
        <p:nvSpPr>
          <p:cNvPr id="14" name="箭头: 五边形 13">
            <a:extLst>
              <a:ext uri="{FF2B5EF4-FFF2-40B4-BE49-F238E27FC236}">
                <a16:creationId xmlns:a16="http://schemas.microsoft.com/office/drawing/2014/main" id="{CF286C0A-9471-AFF8-8C84-4521B6D0881E}"/>
              </a:ext>
            </a:extLst>
          </p:cNvPr>
          <p:cNvSpPr/>
          <p:nvPr/>
        </p:nvSpPr>
        <p:spPr>
          <a:xfrm>
            <a:off x="393454" y="5524200"/>
            <a:ext cx="5004556" cy="847423"/>
          </a:xfrm>
          <a:prstGeom prst="homePlat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r>
              <a:rPr lang="en-US" altLang="zh-CN" sz="1400" b="1" dirty="0">
                <a:latin typeface="Palatino Linotype" panose="02040502050505030304" pitchFamily="18" charset="0"/>
              </a:rPr>
              <a:t>They tried to fix the bug: switched the validation method, using images instead of direct text</a:t>
            </a:r>
            <a:endParaRPr lang="zh-CN" altLang="en-US" sz="1400" b="1" dirty="0">
              <a:latin typeface="Palatino Linotype" panose="02040502050505030304" pitchFamily="18" charset="0"/>
            </a:endParaRPr>
          </a:p>
        </p:txBody>
      </p:sp>
      <p:sp>
        <p:nvSpPr>
          <p:cNvPr id="15" name="矩形: 圆角 14">
            <a:extLst>
              <a:ext uri="{FF2B5EF4-FFF2-40B4-BE49-F238E27FC236}">
                <a16:creationId xmlns:a16="http://schemas.microsoft.com/office/drawing/2014/main" id="{F259E730-26EE-F27F-CB4B-8AA6CCFDB966}"/>
              </a:ext>
            </a:extLst>
          </p:cNvPr>
          <p:cNvSpPr/>
          <p:nvPr/>
        </p:nvSpPr>
        <p:spPr>
          <a:xfrm>
            <a:off x="393868" y="4345674"/>
            <a:ext cx="3312368" cy="1080120"/>
          </a:xfrm>
          <a:prstGeom prst="roundRect">
            <a:avLst/>
          </a:prstGeom>
          <a:solidFill>
            <a:schemeClr val="bg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just">
              <a:lnSpc>
                <a:spcPct val="90000"/>
              </a:lnSpc>
              <a:spcBef>
                <a:spcPts val="900"/>
              </a:spcBef>
            </a:pPr>
            <a:r>
              <a:rPr lang="en-US" altLang="zh-CN" sz="1400" b="1" dirty="0">
                <a:solidFill>
                  <a:schemeClr val="bg1"/>
                </a:solidFill>
                <a:latin typeface="Palatino Linotype" panose="02040502050505030304" pitchFamily="18" charset="0"/>
              </a:rPr>
              <a:t>Then Juice Shop officials they noticed me and knew that I was swiping malicious reviews</a:t>
            </a:r>
          </a:p>
        </p:txBody>
      </p:sp>
      <p:pic>
        <p:nvPicPr>
          <p:cNvPr id="16" name="Picture 2" descr="Juice Shop Logo">
            <a:extLst>
              <a:ext uri="{FF2B5EF4-FFF2-40B4-BE49-F238E27FC236}">
                <a16:creationId xmlns:a16="http://schemas.microsoft.com/office/drawing/2014/main" id="{B77B4F1C-CE48-90A7-B359-D259459B7C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2771" y="4280644"/>
            <a:ext cx="987829" cy="12734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2C4FB98D-D817-EA1C-7919-227627A9E537}"/>
              </a:ext>
            </a:extLst>
          </p:cNvPr>
          <p:cNvSpPr/>
          <p:nvPr/>
        </p:nvSpPr>
        <p:spPr>
          <a:xfrm>
            <a:off x="703734" y="2215256"/>
            <a:ext cx="8679703" cy="2356947"/>
          </a:xfrm>
          <a:prstGeom prst="rect">
            <a:avLst/>
          </a:prstGeom>
          <a:solidFill>
            <a:schemeClr val="accent1">
              <a:lumMod val="20000"/>
              <a:lumOff val="80000"/>
            </a:schemeClr>
          </a:solidFill>
          <a:ln w="6350" cap="flat">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8800" b="1" i="1" dirty="0">
                <a:solidFill>
                  <a:schemeClr val="tx1"/>
                </a:solidFill>
                <a:latin typeface="Palatino Linotype" panose="02040502050505030304" pitchFamily="18" charset="0"/>
                <a:ea typeface="宋体" panose="02010600030101010101" pitchFamily="2" charset="-122"/>
                <a:cs typeface="Palatino Linotype" panose="02040502050505030304" pitchFamily="18" charset="0"/>
              </a:rPr>
              <a:t>Is that the end?</a:t>
            </a:r>
            <a:endParaRPr lang="zh-CN" altLang="en-US" sz="8800" b="1" i="1" dirty="0">
              <a:solidFill>
                <a:schemeClr val="tx1"/>
              </a:solidFill>
              <a:latin typeface="Palatino Linotype" panose="02040502050505030304" pitchFamily="18" charset="0"/>
              <a:ea typeface="宋体" panose="02010600030101010101" pitchFamily="2" charset="-122"/>
              <a:cs typeface="Palatino Linotype" panose="02040502050505030304" pitchFamily="18" charset="0"/>
            </a:endParaRPr>
          </a:p>
        </p:txBody>
      </p:sp>
      <p:sp>
        <p:nvSpPr>
          <p:cNvPr id="18" name="标题 1">
            <a:extLst>
              <a:ext uri="{FF2B5EF4-FFF2-40B4-BE49-F238E27FC236}">
                <a16:creationId xmlns:a16="http://schemas.microsoft.com/office/drawing/2014/main" id="{B2A0AC96-624A-C045-BFD6-2C668869790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i="1" dirty="0">
                <a:solidFill>
                  <a:schemeClr val="accent6">
                    <a:lumMod val="50000"/>
                  </a:schemeClr>
                </a:solidFill>
              </a:rPr>
              <a:t>What ? —</a:t>
            </a:r>
            <a:r>
              <a:rPr lang="zh-CN" altLang="en-US" b="1" i="1" dirty="0">
                <a:solidFill>
                  <a:schemeClr val="accent6">
                    <a:lumMod val="50000"/>
                  </a:schemeClr>
                </a:solidFill>
              </a:rPr>
              <a:t> </a:t>
            </a:r>
            <a:r>
              <a:rPr lang="en-US" altLang="zh-CN" b="1" i="1" dirty="0">
                <a:solidFill>
                  <a:schemeClr val="accent6">
                    <a:lumMod val="50000"/>
                  </a:schemeClr>
                </a:solidFill>
              </a:rPr>
              <a:t>Execute the plaintext.</a:t>
            </a:r>
          </a:p>
        </p:txBody>
      </p:sp>
    </p:spTree>
    <p:custDataLst>
      <p:tags r:id="rId1"/>
    </p:custDataLst>
    <p:extLst>
      <p:ext uri="{BB962C8B-B14F-4D97-AF65-F5344CB8AC3E}">
        <p14:creationId xmlns:p14="http://schemas.microsoft.com/office/powerpoint/2010/main" val="309930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2056C31-5C43-E3F1-6EC3-CC620AA20BE9}"/>
              </a:ext>
            </a:extLst>
          </p:cNvPr>
          <p:cNvSpPr txBox="1"/>
          <p:nvPr/>
        </p:nvSpPr>
        <p:spPr>
          <a:xfrm>
            <a:off x="492582" y="1618815"/>
            <a:ext cx="4074212" cy="775597"/>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dirty="0">
                <a:latin typeface="Arial" panose="020B0604020202020204" pitchFamily="34" charset="0"/>
                <a:cs typeface="Arial" panose="020B0604020202020204" pitchFamily="34" charset="0"/>
              </a:rPr>
              <a:t>Discover</a:t>
            </a:r>
            <a:r>
              <a:rPr lang="en-US" altLang="zh-CN" sz="1400" b="1" dirty="0">
                <a:latin typeface="Arial" panose="020B0604020202020204" pitchFamily="34" charset="0"/>
                <a:cs typeface="Arial" panose="020B0604020202020204" pitchFamily="34" charset="0"/>
              </a:rPr>
              <a:t> that the website stored relevant information </a:t>
            </a:r>
            <a:r>
              <a:rPr lang="en-US" altLang="zh-CN" sz="2000" b="1" dirty="0">
                <a:latin typeface="Arial" panose="020B0604020202020204" pitchFamily="34" charset="0"/>
                <a:cs typeface="Arial" panose="020B0604020202020204" pitchFamily="34" charset="0"/>
              </a:rPr>
              <a:t>on the front end</a:t>
            </a:r>
            <a:endParaRPr lang="zh-CN" altLang="en-US" sz="2000" b="1"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83B3A01C-2E07-3A0A-665B-C2DE60E98D2B}"/>
              </a:ext>
            </a:extLst>
          </p:cNvPr>
          <p:cNvPicPr>
            <a:picLocks noChangeAspect="1"/>
          </p:cNvPicPr>
          <p:nvPr/>
        </p:nvPicPr>
        <p:blipFill>
          <a:blip r:embed="rId3"/>
          <a:stretch>
            <a:fillRect/>
          </a:stretch>
        </p:blipFill>
        <p:spPr>
          <a:xfrm>
            <a:off x="451994" y="2693700"/>
            <a:ext cx="4114800" cy="1390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F653382E-F337-43C6-0028-C53DFC6858A9}"/>
              </a:ext>
            </a:extLst>
          </p:cNvPr>
          <p:cNvPicPr>
            <a:picLocks noChangeAspect="1"/>
          </p:cNvPicPr>
          <p:nvPr/>
        </p:nvPicPr>
        <p:blipFill>
          <a:blip r:embed="rId4"/>
          <a:stretch>
            <a:fillRect/>
          </a:stretch>
        </p:blipFill>
        <p:spPr>
          <a:xfrm>
            <a:off x="4952206" y="1118278"/>
            <a:ext cx="4513905" cy="5418232"/>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32938AC6-572E-52E9-5C57-ED87EBA97D7B}"/>
              </a:ext>
            </a:extLst>
          </p:cNvPr>
          <p:cNvSpPr txBox="1"/>
          <p:nvPr/>
        </p:nvSpPr>
        <p:spPr>
          <a:xfrm>
            <a:off x="509048" y="4592334"/>
            <a:ext cx="4114800" cy="1631216"/>
          </a:xfrm>
          <a:prstGeom prst="rect">
            <a:avLst/>
          </a:prstGeom>
          <a:noFill/>
          <a:ln w="6350" cap="flat">
            <a:noFill/>
            <a:miter lim="800000"/>
          </a:ln>
        </p:spPr>
        <p:txBody>
          <a:bodyPr wrap="square">
            <a:spAutoFit/>
          </a:bodyPr>
          <a:lstStyle/>
          <a:p>
            <a:pPr>
              <a:spcBef>
                <a:spcPts val="300"/>
              </a:spcBef>
            </a:pPr>
            <a:r>
              <a:rPr lang="en-US" altLang="zh-CN" b="1" dirty="0"/>
              <a:t>Step 1: </a:t>
            </a:r>
            <a:r>
              <a:rPr lang="zh-CN" altLang="en-US" dirty="0"/>
              <a:t>Directly look for the captcha storage address, </a:t>
            </a:r>
            <a:endParaRPr lang="en-US" altLang="zh-CN" dirty="0"/>
          </a:p>
          <a:p>
            <a:pPr>
              <a:spcBef>
                <a:spcPts val="300"/>
              </a:spcBef>
            </a:pPr>
            <a:r>
              <a:rPr lang="en-US" altLang="zh-CN" b="1" dirty="0"/>
              <a:t>Step 2: </a:t>
            </a:r>
            <a:r>
              <a:rPr lang="zh-CN" altLang="en-US" dirty="0"/>
              <a:t>find the relevant information, </a:t>
            </a:r>
            <a:br>
              <a:rPr lang="en-US" altLang="zh-CN" dirty="0"/>
            </a:br>
            <a:r>
              <a:rPr lang="en-US" altLang="zh-CN" b="1" dirty="0"/>
              <a:t>Step 3: </a:t>
            </a:r>
            <a:r>
              <a:rPr lang="zh-CN" altLang="en-US" dirty="0"/>
              <a:t>directly post, </a:t>
            </a:r>
            <a:endParaRPr lang="en-US" altLang="zh-CN" dirty="0"/>
          </a:p>
          <a:p>
            <a:pPr>
              <a:spcBef>
                <a:spcPts val="300"/>
              </a:spcBef>
            </a:pPr>
            <a:r>
              <a:rPr lang="en-US" altLang="zh-CN" b="1" dirty="0"/>
              <a:t>Step 4: </a:t>
            </a:r>
            <a:r>
              <a:rPr lang="zh-CN" altLang="en-US" dirty="0"/>
              <a:t>successfully bypassing </a:t>
            </a:r>
          </a:p>
        </p:txBody>
      </p:sp>
      <p:sp>
        <p:nvSpPr>
          <p:cNvPr id="11" name="矩形: 圆角 10">
            <a:extLst>
              <a:ext uri="{FF2B5EF4-FFF2-40B4-BE49-F238E27FC236}">
                <a16:creationId xmlns:a16="http://schemas.microsoft.com/office/drawing/2014/main" id="{C9DC6818-1B03-68D0-BFCD-182C25FE0130}"/>
              </a:ext>
            </a:extLst>
          </p:cNvPr>
          <p:cNvSpPr/>
          <p:nvPr/>
        </p:nvSpPr>
        <p:spPr>
          <a:xfrm>
            <a:off x="403125" y="4383638"/>
            <a:ext cx="4285160" cy="2048609"/>
          </a:xfrm>
          <a:prstGeom prst="roundRect">
            <a:avLst>
              <a:gd name="adj" fmla="val 6153"/>
            </a:avLst>
          </a:prstGeom>
          <a:noFill/>
          <a:ln w="19050" cap="flat">
            <a:solidFill>
              <a:srgbClr val="9B1717"/>
            </a:solidFill>
            <a:prstDash val="lgDash"/>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矩形: 折角 12">
            <a:extLst>
              <a:ext uri="{FF2B5EF4-FFF2-40B4-BE49-F238E27FC236}">
                <a16:creationId xmlns:a16="http://schemas.microsoft.com/office/drawing/2014/main" id="{B48376EB-385B-E570-ED5C-6A0909F22C58}"/>
              </a:ext>
            </a:extLst>
          </p:cNvPr>
          <p:cNvSpPr/>
          <p:nvPr/>
        </p:nvSpPr>
        <p:spPr>
          <a:xfrm>
            <a:off x="3433547" y="3443205"/>
            <a:ext cx="1465534" cy="863252"/>
          </a:xfrm>
          <a:prstGeom prst="foldedCorner">
            <a:avLst/>
          </a:prstGeom>
          <a:solidFill>
            <a:schemeClr val="bg2">
              <a:lumMod val="20000"/>
              <a:lumOff val="80000"/>
            </a:schemeClr>
          </a:solidFill>
          <a:ln w="6350" cap="flat">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ctr">
              <a:lnSpc>
                <a:spcPct val="90000"/>
              </a:lnSpc>
              <a:spcBef>
                <a:spcPts val="900"/>
              </a:spcBef>
            </a:pPr>
            <a:r>
              <a:rPr lang="en-US" altLang="zh-CN" sz="1800" b="1" dirty="0">
                <a:solidFill>
                  <a:srgbClr val="9B1717"/>
                </a:solidFill>
                <a:latin typeface="Arial" panose="020B0604020202020204" pitchFamily="34" charset="0"/>
                <a:cs typeface="Arial" panose="020B0604020202020204" pitchFamily="34" charset="0"/>
              </a:rPr>
              <a:t>JSON</a:t>
            </a:r>
          </a:p>
          <a:p>
            <a:pPr algn="ctr">
              <a:lnSpc>
                <a:spcPct val="90000"/>
              </a:lnSpc>
              <a:spcBef>
                <a:spcPts val="900"/>
              </a:spcBef>
            </a:pPr>
            <a:r>
              <a:rPr lang="en-US" altLang="zh-CN" sz="1800" b="1" dirty="0">
                <a:solidFill>
                  <a:srgbClr val="9B1717"/>
                </a:solidFill>
                <a:latin typeface="Arial" panose="020B0604020202020204" pitchFamily="34" charset="0"/>
                <a:cs typeface="Arial" panose="020B0604020202020204" pitchFamily="34" charset="0"/>
              </a:rPr>
              <a:t>URL</a:t>
            </a:r>
            <a:endParaRPr lang="zh-CN" altLang="en-US" sz="1800" b="1" dirty="0" err="1">
              <a:solidFill>
                <a:srgbClr val="9B1717"/>
              </a:solidFill>
              <a:latin typeface="Arial" panose="020B0604020202020204" pitchFamily="34" charset="0"/>
              <a:cs typeface="Arial" panose="020B0604020202020204" pitchFamily="34" charset="0"/>
            </a:endParaRPr>
          </a:p>
        </p:txBody>
      </p:sp>
      <p:sp>
        <p:nvSpPr>
          <p:cNvPr id="14" name="卷形: 水平 13">
            <a:extLst>
              <a:ext uri="{FF2B5EF4-FFF2-40B4-BE49-F238E27FC236}">
                <a16:creationId xmlns:a16="http://schemas.microsoft.com/office/drawing/2014/main" id="{42C77A36-100D-9EFD-B5D2-286CD1CC802F}"/>
              </a:ext>
            </a:extLst>
          </p:cNvPr>
          <p:cNvSpPr/>
          <p:nvPr/>
        </p:nvSpPr>
        <p:spPr>
          <a:xfrm>
            <a:off x="1195104" y="958610"/>
            <a:ext cx="7128792" cy="611186"/>
          </a:xfrm>
          <a:prstGeom prst="horizontalScroll">
            <a:avLst/>
          </a:prstGeom>
          <a:solidFill>
            <a:srgbClr val="9B1717"/>
          </a:solidFill>
          <a:ln w="6350" cap="flat">
            <a:solidFill>
              <a:schemeClr val="tx1">
                <a:lumMod val="85000"/>
                <a:lumOff val="1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400" dirty="0">
                <a:solidFill>
                  <a:schemeClr val="bg1"/>
                </a:solidFill>
                <a:latin typeface="Arial" panose="020B0604020202020204" pitchFamily="34" charset="0"/>
                <a:cs typeface="Arial" panose="020B0604020202020204" pitchFamily="34" charset="0"/>
              </a:rPr>
              <a:t>One way or another, I'll find the answer</a:t>
            </a:r>
            <a:endParaRPr lang="zh-CN" altLang="en-US" sz="2400" dirty="0" err="1">
              <a:solidFill>
                <a:schemeClr val="bg1"/>
              </a:solidFill>
              <a:latin typeface="Arial" panose="020B0604020202020204" pitchFamily="34" charset="0"/>
              <a:cs typeface="Arial" panose="020B0604020202020204" pitchFamily="34" charset="0"/>
            </a:endParaRPr>
          </a:p>
        </p:txBody>
      </p:sp>
      <p:sp>
        <p:nvSpPr>
          <p:cNvPr id="15" name="矩形: 圆角 14">
            <a:extLst>
              <a:ext uri="{FF2B5EF4-FFF2-40B4-BE49-F238E27FC236}">
                <a16:creationId xmlns:a16="http://schemas.microsoft.com/office/drawing/2014/main" id="{63155379-0DFB-82C5-18CE-85CA37E0F16A}"/>
              </a:ext>
            </a:extLst>
          </p:cNvPr>
          <p:cNvSpPr/>
          <p:nvPr/>
        </p:nvSpPr>
        <p:spPr>
          <a:xfrm>
            <a:off x="199678" y="1569796"/>
            <a:ext cx="4641007" cy="5014851"/>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6" name="标题 1">
            <a:extLst>
              <a:ext uri="{FF2B5EF4-FFF2-40B4-BE49-F238E27FC236}">
                <a16:creationId xmlns:a16="http://schemas.microsoft.com/office/drawing/2014/main" id="{9A02563A-6EDE-E448-AC46-874AB7439CF3}"/>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altLang="zh-CN" b="1" i="1" dirty="0">
                <a:solidFill>
                  <a:schemeClr val="accent6">
                    <a:lumMod val="50000"/>
                  </a:schemeClr>
                </a:solidFill>
              </a:rPr>
              <a:t>What ? —</a:t>
            </a:r>
            <a:r>
              <a:rPr lang="zh-CN" altLang="en-US" b="1" i="1" dirty="0">
                <a:solidFill>
                  <a:schemeClr val="accent6">
                    <a:lumMod val="50000"/>
                  </a:schemeClr>
                </a:solidFill>
              </a:rPr>
              <a:t> </a:t>
            </a:r>
            <a:r>
              <a:rPr lang="en-US" altLang="zh-CN" b="1" i="1" dirty="0">
                <a:solidFill>
                  <a:schemeClr val="accent6">
                    <a:lumMod val="50000"/>
                  </a:schemeClr>
                </a:solidFill>
              </a:rPr>
              <a:t>Find the answer.</a:t>
            </a:r>
          </a:p>
        </p:txBody>
      </p:sp>
    </p:spTree>
    <p:extLst>
      <p:ext uri="{BB962C8B-B14F-4D97-AF65-F5344CB8AC3E}">
        <p14:creationId xmlns:p14="http://schemas.microsoft.com/office/powerpoint/2010/main" val="1891936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FC3E75-EE30-A713-2B80-75546C3838C4}"/>
              </a:ext>
            </a:extLst>
          </p:cNvPr>
          <p:cNvSpPr txBox="1"/>
          <p:nvPr/>
        </p:nvSpPr>
        <p:spPr>
          <a:xfrm>
            <a:off x="844787" y="3124586"/>
            <a:ext cx="2575049" cy="664797"/>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4800" b="1" dirty="0">
                <a:solidFill>
                  <a:srgbClr val="9B1717"/>
                </a:solidFill>
                <a:latin typeface="Palatino Linotype" panose="02040502050505030304" pitchFamily="18" charset="0"/>
                <a:cs typeface="Arial" panose="020B0604020202020204" pitchFamily="34" charset="0"/>
              </a:rPr>
              <a:t>2</a:t>
            </a:r>
            <a:r>
              <a:rPr lang="en-US" altLang="zh-CN" sz="1400" dirty="0">
                <a:latin typeface="Palatino Linotype" panose="02040502050505030304" pitchFamily="18" charset="0"/>
                <a:cs typeface="Arial" panose="020B0604020202020204" pitchFamily="34" charset="0"/>
              </a:rPr>
              <a:t> Still using image captcha</a:t>
            </a:r>
            <a:endParaRPr lang="zh-CN" altLang="en-US" sz="1400" dirty="0">
              <a:latin typeface="Palatino Linotype" panose="02040502050505030304" pitchFamily="18" charset="0"/>
              <a:cs typeface="Arial" panose="020B0604020202020204" pitchFamily="34" charset="0"/>
            </a:endParaRPr>
          </a:p>
        </p:txBody>
      </p:sp>
      <p:sp>
        <p:nvSpPr>
          <p:cNvPr id="6" name="文本框 5">
            <a:extLst>
              <a:ext uri="{FF2B5EF4-FFF2-40B4-BE49-F238E27FC236}">
                <a16:creationId xmlns:a16="http://schemas.microsoft.com/office/drawing/2014/main" id="{F7B90C37-5F90-DF26-EDF8-E42F2307891E}"/>
              </a:ext>
            </a:extLst>
          </p:cNvPr>
          <p:cNvSpPr txBox="1"/>
          <p:nvPr/>
        </p:nvSpPr>
        <p:spPr>
          <a:xfrm>
            <a:off x="746363" y="1122751"/>
            <a:ext cx="4573832" cy="858697"/>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4800" b="1" dirty="0">
                <a:solidFill>
                  <a:srgbClr val="9B1717"/>
                </a:solidFill>
                <a:latin typeface="Palatino Linotype" panose="02040502050505030304" pitchFamily="18" charset="0"/>
                <a:cs typeface="Arial" panose="020B0604020202020204" pitchFamily="34" charset="0"/>
              </a:rPr>
              <a:t>1 </a:t>
            </a:r>
            <a:r>
              <a:rPr lang="en-US" altLang="zh-CN" sz="1400" dirty="0">
                <a:latin typeface="Palatino Linotype" panose="02040502050505030304" pitchFamily="18" charset="0"/>
                <a:cs typeface="Arial" panose="020B0604020202020204" pitchFamily="34" charset="0"/>
              </a:rPr>
              <a:t>Use of unique authentication methods such as labeling, human machine recognition</a:t>
            </a:r>
            <a:endParaRPr lang="zh-CN" altLang="en-US" sz="1400" dirty="0">
              <a:latin typeface="Palatino Linotype" panose="02040502050505030304" pitchFamily="18" charset="0"/>
              <a:cs typeface="Arial" panose="020B0604020202020204" pitchFamily="34" charset="0"/>
            </a:endParaRPr>
          </a:p>
        </p:txBody>
      </p:sp>
      <p:pic>
        <p:nvPicPr>
          <p:cNvPr id="2054" name="Picture 6" descr="谷歌验证码 ReCAPTCHA 的破解绕过方法_recaptcha验证-CSDN博客">
            <a:extLst>
              <a:ext uri="{FF2B5EF4-FFF2-40B4-BE49-F238E27FC236}">
                <a16:creationId xmlns:a16="http://schemas.microsoft.com/office/drawing/2014/main" id="{B769B793-3208-120E-4352-A5AB982CD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95" y="970141"/>
            <a:ext cx="3847335" cy="5633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人机验证reCAPTCHA v3使用完备说明 | 极客之音">
            <a:extLst>
              <a:ext uri="{FF2B5EF4-FFF2-40B4-BE49-F238E27FC236}">
                <a16:creationId xmlns:a16="http://schemas.microsoft.com/office/drawing/2014/main" id="{FF8F8641-E7DB-D5F7-E5DA-0FFCAB8D2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592" y="2016612"/>
            <a:ext cx="3600400" cy="95854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76B0BD89-8C72-6174-449B-ECB6B2E65CA2}"/>
              </a:ext>
            </a:extLst>
          </p:cNvPr>
          <p:cNvSpPr txBox="1"/>
          <p:nvPr/>
        </p:nvSpPr>
        <p:spPr>
          <a:xfrm>
            <a:off x="872540" y="3670594"/>
            <a:ext cx="4950372" cy="830997"/>
          </a:xfrm>
          <a:prstGeom prst="rect">
            <a:avLst/>
          </a:prstGeom>
          <a:noFill/>
          <a:ln w="6350" cap="flat">
            <a:noFill/>
            <a:miter lim="800000"/>
          </a:ln>
        </p:spPr>
        <p:txBody>
          <a:bodyPr wrap="square">
            <a:spAutoFit/>
          </a:bodyPr>
          <a:lstStyle/>
          <a:p>
            <a:pPr marL="285750" indent="-285750">
              <a:buFont typeface="Arial" panose="020B0604020202020204" pitchFamily="34" charset="0"/>
              <a:buChar char="•"/>
            </a:pPr>
            <a:r>
              <a:rPr lang="en-US" altLang="zh-CN" sz="1600" b="1" dirty="0">
                <a:latin typeface="Palatino Linotype" panose="02040502050505030304" pitchFamily="18" charset="0"/>
              </a:rPr>
              <a:t>Simple and easy to implement</a:t>
            </a:r>
          </a:p>
          <a:p>
            <a:pPr marL="285750" indent="-285750">
              <a:buFont typeface="Arial" panose="020B0604020202020204" pitchFamily="34" charset="0"/>
              <a:buChar char="•"/>
            </a:pPr>
            <a:r>
              <a:rPr lang="en-US" altLang="zh-CN" sz="1600" b="1" dirty="0">
                <a:latin typeface="Palatino Linotype" panose="02040502050505030304" pitchFamily="18" charset="0"/>
              </a:rPr>
              <a:t>Low development costs</a:t>
            </a:r>
          </a:p>
          <a:p>
            <a:pPr marL="285750" indent="-285750">
              <a:buFont typeface="Arial" panose="020B0604020202020204" pitchFamily="34" charset="0"/>
              <a:buChar char="•"/>
            </a:pPr>
            <a:r>
              <a:rPr lang="en-US" altLang="zh-CN" sz="1600" b="1" dirty="0">
                <a:latin typeface="Palatino Linotype" panose="02040502050505030304" pitchFamily="18" charset="0"/>
              </a:rPr>
              <a:t>No external services required</a:t>
            </a:r>
            <a:endParaRPr lang="zh-CN" altLang="en-US" sz="1600" dirty="0">
              <a:latin typeface="Palatino Linotype" panose="02040502050505030304" pitchFamily="18" charset="0"/>
            </a:endParaRPr>
          </a:p>
        </p:txBody>
      </p:sp>
      <p:sp>
        <p:nvSpPr>
          <p:cNvPr id="11" name="矩形 10">
            <a:extLst>
              <a:ext uri="{FF2B5EF4-FFF2-40B4-BE49-F238E27FC236}">
                <a16:creationId xmlns:a16="http://schemas.microsoft.com/office/drawing/2014/main" id="{0B621165-EB9A-9AF8-58FC-CA657A7A35C5}"/>
              </a:ext>
            </a:extLst>
          </p:cNvPr>
          <p:cNvSpPr/>
          <p:nvPr/>
        </p:nvSpPr>
        <p:spPr>
          <a:xfrm rot="876781">
            <a:off x="3709843" y="3340661"/>
            <a:ext cx="1176918" cy="533461"/>
          </a:xfrm>
          <a:prstGeom prst="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b="1" dirty="0">
                <a:solidFill>
                  <a:srgbClr val="9B1717"/>
                </a:solidFill>
                <a:latin typeface="Arial" panose="020B0604020202020204" pitchFamily="34" charset="0"/>
                <a:cs typeface="Arial" panose="020B0604020202020204" pitchFamily="34" charset="0"/>
              </a:rPr>
              <a:t>But why</a:t>
            </a:r>
            <a:r>
              <a:rPr lang="zh-CN" altLang="en-US" sz="1400" b="1" dirty="0">
                <a:solidFill>
                  <a:srgbClr val="9B1717"/>
                </a:solidFill>
                <a:latin typeface="Arial" panose="020B0604020202020204" pitchFamily="34" charset="0"/>
                <a:cs typeface="Arial" panose="020B0604020202020204" pitchFamily="34" charset="0"/>
              </a:rPr>
              <a:t>？</a:t>
            </a:r>
          </a:p>
        </p:txBody>
      </p:sp>
      <p:cxnSp>
        <p:nvCxnSpPr>
          <p:cNvPr id="12" name="Straight Connector 22">
            <a:extLst>
              <a:ext uri="{FF2B5EF4-FFF2-40B4-BE49-F238E27FC236}">
                <a16:creationId xmlns:a16="http://schemas.microsoft.com/office/drawing/2014/main" id="{DD6FE194-91B9-434F-DE63-0DFC5E992CC9}"/>
              </a:ext>
            </a:extLst>
          </p:cNvPr>
          <p:cNvCxnSpPr>
            <a:cxnSpLocks/>
          </p:cNvCxnSpPr>
          <p:nvPr/>
        </p:nvCxnSpPr>
        <p:spPr>
          <a:xfrm>
            <a:off x="382384" y="3124586"/>
            <a:ext cx="4749842" cy="0"/>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22">
            <a:extLst>
              <a:ext uri="{FF2B5EF4-FFF2-40B4-BE49-F238E27FC236}">
                <a16:creationId xmlns:a16="http://schemas.microsoft.com/office/drawing/2014/main" id="{611570B3-876C-A3D1-6A1E-3757DCBE8517}"/>
              </a:ext>
            </a:extLst>
          </p:cNvPr>
          <p:cNvCxnSpPr>
            <a:cxnSpLocks/>
          </p:cNvCxnSpPr>
          <p:nvPr/>
        </p:nvCxnSpPr>
        <p:spPr>
          <a:xfrm>
            <a:off x="5132226" y="3179659"/>
            <a:ext cx="0" cy="3327068"/>
          </a:xfrm>
          <a:prstGeom prst="line">
            <a:avLst/>
          </a:prstGeom>
          <a:ln>
            <a:prstDash val="lg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矩形: 圆角 19">
            <a:extLst>
              <a:ext uri="{FF2B5EF4-FFF2-40B4-BE49-F238E27FC236}">
                <a16:creationId xmlns:a16="http://schemas.microsoft.com/office/drawing/2014/main" id="{111B3A07-D684-A9D1-5104-9BA2C95DA638}"/>
              </a:ext>
            </a:extLst>
          </p:cNvPr>
          <p:cNvSpPr/>
          <p:nvPr/>
        </p:nvSpPr>
        <p:spPr>
          <a:xfrm>
            <a:off x="247579" y="973896"/>
            <a:ext cx="9133118" cy="5692249"/>
          </a:xfrm>
          <a:prstGeom prst="roundRect">
            <a:avLst>
              <a:gd name="adj" fmla="val 6153"/>
            </a:avLst>
          </a:prstGeom>
          <a:noFill/>
          <a:ln w="19050" cap="flat">
            <a:solidFill>
              <a:srgbClr val="9B1717"/>
            </a:solidFill>
            <a:prstDash val="sysDot"/>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1" name="矩形: 圆角 20">
            <a:extLst>
              <a:ext uri="{FF2B5EF4-FFF2-40B4-BE49-F238E27FC236}">
                <a16:creationId xmlns:a16="http://schemas.microsoft.com/office/drawing/2014/main" id="{3071E4D0-BFCF-CB1D-C983-C7407BD49ABE}"/>
              </a:ext>
            </a:extLst>
          </p:cNvPr>
          <p:cNvSpPr/>
          <p:nvPr/>
        </p:nvSpPr>
        <p:spPr>
          <a:xfrm>
            <a:off x="655300" y="4501591"/>
            <a:ext cx="4103994" cy="206112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just">
              <a:lnSpc>
                <a:spcPct val="90000"/>
              </a:lnSpc>
              <a:spcBef>
                <a:spcPts val="900"/>
              </a:spcBef>
            </a:pPr>
            <a:r>
              <a:rPr lang="en-US" altLang="zh-CN" sz="2000" b="1" dirty="0">
                <a:solidFill>
                  <a:srgbClr val="9B1717"/>
                </a:solidFill>
                <a:latin typeface="Palatino Linotype" panose="02040502050505030304" pitchFamily="18" charset="0"/>
                <a:cs typeface="Arial" panose="020B0604020202020204" pitchFamily="34" charset="0"/>
              </a:rPr>
              <a:t>Protection needs to be done:</a:t>
            </a:r>
          </a:p>
          <a:p>
            <a:pPr marL="342900" indent="-342900" algn="just">
              <a:lnSpc>
                <a:spcPct val="90000"/>
              </a:lnSpc>
              <a:spcBef>
                <a:spcPts val="900"/>
              </a:spcBef>
              <a:buFont typeface="+mj-lt"/>
              <a:buAutoNum type="arabicPeriod"/>
            </a:pPr>
            <a:r>
              <a:rPr lang="en-US" altLang="zh-CN" sz="1400" dirty="0">
                <a:solidFill>
                  <a:srgbClr val="9B1717"/>
                </a:solidFill>
                <a:latin typeface="Palatino Linotype" panose="02040502050505030304" pitchFamily="18" charset="0"/>
                <a:cs typeface="Arial" panose="020B0604020202020204" pitchFamily="34" charset="0"/>
              </a:rPr>
              <a:t>Can‘t use about relevant information in front-end or URL forms, put it in the server</a:t>
            </a:r>
          </a:p>
          <a:p>
            <a:pPr marL="342900" indent="-342900" algn="just">
              <a:lnSpc>
                <a:spcPct val="90000"/>
              </a:lnSpc>
              <a:spcBef>
                <a:spcPts val="900"/>
              </a:spcBef>
              <a:buFont typeface="+mj-lt"/>
              <a:buAutoNum type="arabicPeriod"/>
            </a:pPr>
            <a:r>
              <a:rPr lang="en-US" altLang="zh-CN" sz="1400" dirty="0">
                <a:solidFill>
                  <a:srgbClr val="9B1717"/>
                </a:solidFill>
                <a:latin typeface="Palatino Linotype" panose="02040502050505030304" pitchFamily="18" charset="0"/>
                <a:cs typeface="Arial" panose="020B0604020202020204" pitchFamily="34" charset="0"/>
              </a:rPr>
              <a:t>Time-sensitive, unique CAPTCHA</a:t>
            </a:r>
          </a:p>
          <a:p>
            <a:pPr marL="342900" indent="-342900" algn="just">
              <a:lnSpc>
                <a:spcPct val="90000"/>
              </a:lnSpc>
              <a:spcBef>
                <a:spcPts val="900"/>
              </a:spcBef>
              <a:buFont typeface="+mj-lt"/>
              <a:buAutoNum type="arabicPeriod"/>
            </a:pPr>
            <a:r>
              <a:rPr lang="en-US" altLang="zh-CN" sz="1400" dirty="0">
                <a:solidFill>
                  <a:srgbClr val="9B1717"/>
                </a:solidFill>
                <a:latin typeface="Palatino Linotype" panose="02040502050505030304" pitchFamily="18" charset="0"/>
                <a:cs typeface="Arial" panose="020B0604020202020204" pitchFamily="34" charset="0"/>
              </a:rPr>
              <a:t>Protection of relevant information</a:t>
            </a:r>
            <a:endParaRPr lang="zh-CN" altLang="en-US" sz="1400" dirty="0" err="1">
              <a:solidFill>
                <a:srgbClr val="9B1717"/>
              </a:solidFill>
              <a:latin typeface="Palatino Linotype" panose="02040502050505030304" pitchFamily="18" charset="0"/>
              <a:cs typeface="Arial" panose="020B0604020202020204" pitchFamily="34" charset="0"/>
            </a:endParaRPr>
          </a:p>
        </p:txBody>
      </p:sp>
      <p:sp>
        <p:nvSpPr>
          <p:cNvPr id="17" name="标题 1">
            <a:extLst>
              <a:ext uri="{FF2B5EF4-FFF2-40B4-BE49-F238E27FC236}">
                <a16:creationId xmlns:a16="http://schemas.microsoft.com/office/drawing/2014/main" id="{CD383C50-EE78-E347-A43A-60FD723E6B94}"/>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r>
              <a:rPr lang="en-US" altLang="zh-CN" sz="2800" b="1" i="1" dirty="0">
                <a:solidFill>
                  <a:schemeClr val="accent1"/>
                </a:solidFill>
                <a:latin typeface="Palatino Linotype" panose="02040502050505030304" pitchFamily="18" charset="0"/>
                <a:ea typeface="宋体" panose="02010600030101010101" pitchFamily="2" charset="-122"/>
                <a:sym typeface="+mn-ea"/>
              </a:rPr>
              <a:t>How ? —</a:t>
            </a:r>
            <a:r>
              <a:rPr lang="zh-CN" altLang="en-US" sz="2800" b="1" i="1" dirty="0">
                <a:solidFill>
                  <a:schemeClr val="accent1"/>
                </a:solidFill>
                <a:latin typeface="Palatino Linotype" panose="02040502050505030304" pitchFamily="18" charset="0"/>
                <a:ea typeface="宋体" panose="02010600030101010101" pitchFamily="2" charset="-122"/>
                <a:sym typeface="+mn-ea"/>
              </a:rPr>
              <a:t> </a:t>
            </a:r>
            <a:r>
              <a:rPr lang="en-US" altLang="zh-CN" sz="2800" b="1" i="1" dirty="0">
                <a:solidFill>
                  <a:schemeClr val="accent1"/>
                </a:solidFill>
                <a:latin typeface="Palatino Linotype" panose="02040502050505030304" pitchFamily="18" charset="0"/>
                <a:ea typeface="宋体" panose="02010600030101010101" pitchFamily="2" charset="-122"/>
                <a:sym typeface="+mn-ea"/>
              </a:rPr>
              <a:t>How to make the mitigation ?</a:t>
            </a:r>
            <a:endParaRPr lang="zh-CN" altLang="en-US" sz="2800" b="1" i="1" dirty="0">
              <a:solidFill>
                <a:schemeClr val="accent1"/>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2732333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DB5FD2AF-02D7-E281-510A-FDEAA92AA3CC}"/>
              </a:ext>
            </a:extLst>
          </p:cNvPr>
          <p:cNvGrpSpPr/>
          <p:nvPr/>
        </p:nvGrpSpPr>
        <p:grpSpPr>
          <a:xfrm>
            <a:off x="134269" y="4055747"/>
            <a:ext cx="2923154" cy="2053268"/>
            <a:chOff x="134269" y="4055747"/>
            <a:chExt cx="2923154" cy="2053268"/>
          </a:xfrm>
        </p:grpSpPr>
        <p:sp>
          <p:nvSpPr>
            <p:cNvPr id="68" name="矩形: 圆角 103">
              <a:extLst>
                <a:ext uri="{FF2B5EF4-FFF2-40B4-BE49-F238E27FC236}">
                  <a16:creationId xmlns:a16="http://schemas.microsoft.com/office/drawing/2014/main" id="{F2D27738-1CE1-9342-4390-EE3321B5645A}"/>
                </a:ext>
              </a:extLst>
            </p:cNvPr>
            <p:cNvSpPr/>
            <p:nvPr>
              <p:custDataLst>
                <p:tags r:id="rId3"/>
              </p:custDataLst>
            </p:nvPr>
          </p:nvSpPr>
          <p:spPr>
            <a:xfrm flipV="1">
              <a:off x="134269" y="4055747"/>
              <a:ext cx="2923154" cy="205326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6" name="图片 35">
              <a:extLst>
                <a:ext uri="{FF2B5EF4-FFF2-40B4-BE49-F238E27FC236}">
                  <a16:creationId xmlns:a16="http://schemas.microsoft.com/office/drawing/2014/main" id="{91D889BE-9B39-DE7B-AAC3-D905B42D2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225" y="4096983"/>
              <a:ext cx="2478467" cy="2000465"/>
            </a:xfrm>
            <a:prstGeom prst="rect">
              <a:avLst/>
            </a:prstGeom>
            <a:scene3d>
              <a:camera prst="perspectiveRight"/>
              <a:lightRig rig="threePt" dir="t"/>
            </a:scene3d>
          </p:spPr>
        </p:pic>
      </p:grpSp>
      <p:sp>
        <p:nvSpPr>
          <p:cNvPr id="33" name="文本框 32">
            <a:extLst>
              <a:ext uri="{FF2B5EF4-FFF2-40B4-BE49-F238E27FC236}">
                <a16:creationId xmlns:a16="http://schemas.microsoft.com/office/drawing/2014/main" id="{6F58606F-4DAA-4D58-89BB-3B751C0319F8}"/>
              </a:ext>
            </a:extLst>
          </p:cNvPr>
          <p:cNvSpPr txBox="1"/>
          <p:nvPr/>
        </p:nvSpPr>
        <p:spPr>
          <a:xfrm>
            <a:off x="243673" y="3110007"/>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Practical Significance and Lessons Learned </a:t>
            </a:r>
          </a:p>
        </p:txBody>
      </p:sp>
      <p:sp>
        <p:nvSpPr>
          <p:cNvPr id="74" name="文本框 73">
            <a:extLst>
              <a:ext uri="{FF2B5EF4-FFF2-40B4-BE49-F238E27FC236}">
                <a16:creationId xmlns:a16="http://schemas.microsoft.com/office/drawing/2014/main" id="{B9968820-5D0B-4131-58F1-EAD44FC6DEA9}"/>
              </a:ext>
            </a:extLst>
          </p:cNvPr>
          <p:cNvSpPr txBox="1"/>
          <p:nvPr/>
        </p:nvSpPr>
        <p:spPr>
          <a:xfrm>
            <a:off x="1351806" y="6445177"/>
            <a:ext cx="65" cy="193899"/>
          </a:xfrm>
          <a:prstGeom prst="rect">
            <a:avLst/>
          </a:prstGeom>
          <a:solidFill>
            <a:schemeClr val="accent4">
              <a:lumMod val="40000"/>
              <a:lumOff val="60000"/>
            </a:schemeClr>
          </a:solidFill>
          <a:ln w="6350" cap="flat">
            <a:noFill/>
            <a:miter lim="800000"/>
          </a:ln>
        </p:spPr>
        <p:txBody>
          <a:bodyPr wrap="none" lIns="0" tIns="0" rIns="0" bIns="0" rtlCol="0" anchor="t" anchorCtr="0">
            <a:spAutoFit/>
          </a:bodyPr>
          <a:lstStyle/>
          <a:p>
            <a:pPr>
              <a:lnSpc>
                <a:spcPct val="90000"/>
              </a:lnSpc>
              <a:spcBef>
                <a:spcPts val="600"/>
              </a:spcBef>
              <a:buClr>
                <a:schemeClr val="bg2"/>
              </a:buClr>
            </a:pPr>
            <a:endParaRPr kumimoji="1" lang="zh-CN" altLang="en-US" sz="1400" b="1" dirty="0">
              <a:solidFill>
                <a:srgbClr val="9B1717"/>
              </a:solidFill>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D6BA53C1-331C-A73C-2EA7-5C439907C2E4}"/>
              </a:ext>
            </a:extLst>
          </p:cNvPr>
          <p:cNvSpPr txBox="1"/>
          <p:nvPr/>
        </p:nvSpPr>
        <p:spPr>
          <a:xfrm>
            <a:off x="4788796" y="5447405"/>
            <a:ext cx="3031275" cy="215444"/>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Business Impact Analysis</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grpSp>
        <p:nvGrpSpPr>
          <p:cNvPr id="46" name="组合 45">
            <a:extLst>
              <a:ext uri="{FF2B5EF4-FFF2-40B4-BE49-F238E27FC236}">
                <a16:creationId xmlns:a16="http://schemas.microsoft.com/office/drawing/2014/main" id="{F5D9DD19-CBC2-18FC-0301-1EB8658C2E2E}"/>
              </a:ext>
            </a:extLst>
          </p:cNvPr>
          <p:cNvGrpSpPr/>
          <p:nvPr/>
        </p:nvGrpSpPr>
        <p:grpSpPr>
          <a:xfrm>
            <a:off x="587949" y="4036311"/>
            <a:ext cx="3251861" cy="2108338"/>
            <a:chOff x="667693" y="4001723"/>
            <a:chExt cx="3251861" cy="2108338"/>
          </a:xfrm>
        </p:grpSpPr>
        <p:sp>
          <p:nvSpPr>
            <p:cNvPr id="71" name="矩形: 圆角 103">
              <a:extLst>
                <a:ext uri="{FF2B5EF4-FFF2-40B4-BE49-F238E27FC236}">
                  <a16:creationId xmlns:a16="http://schemas.microsoft.com/office/drawing/2014/main" id="{7F8EF08B-B05D-DEA0-7324-6369CA6AB54F}"/>
                </a:ext>
              </a:extLst>
            </p:cNvPr>
            <p:cNvSpPr/>
            <p:nvPr>
              <p:custDataLst>
                <p:tags r:id="rId2"/>
              </p:custDataLst>
            </p:nvPr>
          </p:nvSpPr>
          <p:spPr>
            <a:xfrm flipV="1">
              <a:off x="667693" y="4001723"/>
              <a:ext cx="3251861" cy="210833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4" name="图片 43">
              <a:extLst>
                <a:ext uri="{FF2B5EF4-FFF2-40B4-BE49-F238E27FC236}">
                  <a16:creationId xmlns:a16="http://schemas.microsoft.com/office/drawing/2014/main" id="{A3AA82DA-6010-D6FD-444A-40D3B10BB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42" y="4102143"/>
              <a:ext cx="2940820" cy="1940828"/>
            </a:xfrm>
            <a:prstGeom prst="rect">
              <a:avLst/>
            </a:prstGeom>
            <a:scene3d>
              <a:camera prst="perspectiveRight"/>
              <a:lightRig rig="threePt" dir="t"/>
            </a:scene3d>
          </p:spPr>
        </p:pic>
      </p:grpSp>
      <p:grpSp>
        <p:nvGrpSpPr>
          <p:cNvPr id="37" name="组合 36">
            <a:extLst>
              <a:ext uri="{FF2B5EF4-FFF2-40B4-BE49-F238E27FC236}">
                <a16:creationId xmlns:a16="http://schemas.microsoft.com/office/drawing/2014/main" id="{9315A012-F3AF-4182-A95C-D1E90112301D}"/>
              </a:ext>
            </a:extLst>
          </p:cNvPr>
          <p:cNvGrpSpPr/>
          <p:nvPr/>
        </p:nvGrpSpPr>
        <p:grpSpPr>
          <a:xfrm>
            <a:off x="1098797" y="3907974"/>
            <a:ext cx="3600400" cy="2325681"/>
            <a:chOff x="955762" y="4020436"/>
            <a:chExt cx="3600400" cy="2325681"/>
          </a:xfrm>
        </p:grpSpPr>
        <p:sp>
          <p:nvSpPr>
            <p:cNvPr id="70" name="矩形: 圆角 103">
              <a:extLst>
                <a:ext uri="{FF2B5EF4-FFF2-40B4-BE49-F238E27FC236}">
                  <a16:creationId xmlns:a16="http://schemas.microsoft.com/office/drawing/2014/main" id="{613971FF-DD6D-E229-A424-5612C0B0C808}"/>
                </a:ext>
              </a:extLst>
            </p:cNvPr>
            <p:cNvSpPr/>
            <p:nvPr>
              <p:custDataLst>
                <p:tags r:id="rId1"/>
              </p:custDataLst>
            </p:nvPr>
          </p:nvSpPr>
          <p:spPr>
            <a:xfrm flipV="1">
              <a:off x="955762" y="4020436"/>
              <a:ext cx="3600400" cy="2325681"/>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0" name="图片 29">
              <a:extLst>
                <a:ext uri="{FF2B5EF4-FFF2-40B4-BE49-F238E27FC236}">
                  <a16:creationId xmlns:a16="http://schemas.microsoft.com/office/drawing/2014/main" id="{52738891-0A6B-8B79-27F8-3DC7BE25A8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7138" y="4184402"/>
              <a:ext cx="3435921" cy="2038618"/>
            </a:xfrm>
            <a:prstGeom prst="rect">
              <a:avLst/>
            </a:prstGeom>
            <a:scene3d>
              <a:camera prst="perspectiveRight"/>
              <a:lightRig rig="threePt" dir="t"/>
            </a:scene3d>
          </p:spPr>
        </p:pic>
      </p:grpSp>
      <p:grpSp>
        <p:nvGrpSpPr>
          <p:cNvPr id="69" name="Group 68">
            <a:extLst>
              <a:ext uri="{FF2B5EF4-FFF2-40B4-BE49-F238E27FC236}">
                <a16:creationId xmlns:a16="http://schemas.microsoft.com/office/drawing/2014/main" id="{3590557D-857C-3D49-8530-2FECA1830B63}"/>
              </a:ext>
            </a:extLst>
          </p:cNvPr>
          <p:cNvGrpSpPr/>
          <p:nvPr/>
        </p:nvGrpSpPr>
        <p:grpSpPr>
          <a:xfrm>
            <a:off x="4689480" y="3217167"/>
            <a:ext cx="5140830" cy="2152140"/>
            <a:chOff x="4634624" y="3220305"/>
            <a:chExt cx="5140830" cy="2152140"/>
          </a:xfrm>
        </p:grpSpPr>
        <p:sp>
          <p:nvSpPr>
            <p:cNvPr id="121" name="文本框 120">
              <a:extLst>
                <a:ext uri="{FF2B5EF4-FFF2-40B4-BE49-F238E27FC236}">
                  <a16:creationId xmlns:a16="http://schemas.microsoft.com/office/drawing/2014/main" id="{D41C49DE-3AA2-B4CA-2FE9-ED6EF679737A}"/>
                </a:ext>
              </a:extLst>
            </p:cNvPr>
            <p:cNvSpPr txBox="1"/>
            <p:nvPr/>
          </p:nvSpPr>
          <p:spPr>
            <a:xfrm>
              <a:off x="4634624" y="5210862"/>
              <a:ext cx="5140830" cy="161583"/>
            </a:xfrm>
            <a:prstGeom prst="rect">
              <a:avLst/>
            </a:prstGeom>
            <a:noFill/>
            <a:ln w="6350" cap="flat">
              <a:noFill/>
              <a:miter lim="800000"/>
            </a:ln>
          </p:spPr>
          <p:txBody>
            <a:bodyPr wrap="none" lIns="0" tIns="0" rIns="0" bIns="0" rtlCol="0" anchor="t" anchorCtr="0">
              <a:spAutoFit/>
            </a:bodyPr>
            <a:lstStyle/>
            <a:p>
              <a:pPr algn="ctr">
                <a:spcBef>
                  <a:spcPts val="600"/>
                </a:spcBef>
                <a:buClr>
                  <a:schemeClr val="bg2"/>
                </a:buClr>
              </a:pPr>
              <a:r>
                <a:rPr lang="en-US" altLang="zh-CN" sz="1050" b="1" i="0" dirty="0">
                  <a:solidFill>
                    <a:srgbClr val="0F2741"/>
                  </a:solidFill>
                  <a:effectLst/>
                  <a:latin typeface="Palatino Linotype" panose="02040502050505030304" pitchFamily="18" charset="0"/>
                </a:rPr>
                <a:t>Fig. 5.1 Distribution of web application critical vulnerabilities worldwide as of 2023</a:t>
              </a:r>
              <a:endParaRPr kumimoji="1" lang="zh-CN" altLang="en-US" sz="1100" b="1" i="1" dirty="0">
                <a:solidFill>
                  <a:srgbClr val="9B1717"/>
                </a:solidFill>
                <a:latin typeface="Palatino Linotype" panose="02040502050505030304" pitchFamily="18" charset="0"/>
                <a:cs typeface="Times New Roman" panose="02020603050405020304" pitchFamily="18" charset="0"/>
              </a:endParaRPr>
            </a:p>
          </p:txBody>
        </p:sp>
        <p:grpSp>
          <p:nvGrpSpPr>
            <p:cNvPr id="64" name="Group 63">
              <a:extLst>
                <a:ext uri="{FF2B5EF4-FFF2-40B4-BE49-F238E27FC236}">
                  <a16:creationId xmlns:a16="http://schemas.microsoft.com/office/drawing/2014/main" id="{B83AEDDE-7397-7B45-BB8E-285B47F2CE98}"/>
                </a:ext>
              </a:extLst>
            </p:cNvPr>
            <p:cNvGrpSpPr/>
            <p:nvPr/>
          </p:nvGrpSpPr>
          <p:grpSpPr>
            <a:xfrm>
              <a:off x="5572013" y="3220305"/>
              <a:ext cx="3140456" cy="1934964"/>
              <a:chOff x="5429834" y="3520992"/>
              <a:chExt cx="3140456" cy="1934964"/>
            </a:xfrm>
          </p:grpSpPr>
          <p:pic>
            <p:nvPicPr>
              <p:cNvPr id="57" name="图片 56">
                <a:extLst>
                  <a:ext uri="{FF2B5EF4-FFF2-40B4-BE49-F238E27FC236}">
                    <a16:creationId xmlns:a16="http://schemas.microsoft.com/office/drawing/2014/main" id="{063B6A0C-84FD-0B03-0C5C-2416629DBE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9834" y="3520993"/>
                <a:ext cx="3140456" cy="1934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9" name="椭圆 58">
                <a:extLst>
                  <a:ext uri="{FF2B5EF4-FFF2-40B4-BE49-F238E27FC236}">
                    <a16:creationId xmlns:a16="http://schemas.microsoft.com/office/drawing/2014/main" id="{19DE0A7D-F96F-7986-7B2B-462C049E3451}"/>
                  </a:ext>
                </a:extLst>
              </p:cNvPr>
              <p:cNvSpPr/>
              <p:nvPr/>
            </p:nvSpPr>
            <p:spPr>
              <a:xfrm>
                <a:off x="5622307" y="3520992"/>
                <a:ext cx="819801" cy="232837"/>
              </a:xfrm>
              <a:prstGeom prst="ellipse">
                <a:avLst/>
              </a:prstGeom>
              <a:noFill/>
              <a:ln w="25400" cap="flat">
                <a:solidFill>
                  <a:schemeClr val="bg2"/>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60" name="文本框 59">
                <a:extLst>
                  <a:ext uri="{FF2B5EF4-FFF2-40B4-BE49-F238E27FC236}">
                    <a16:creationId xmlns:a16="http://schemas.microsoft.com/office/drawing/2014/main" id="{48E48489-842D-5139-52AC-2CEF6A2DC5CA}"/>
                  </a:ext>
                </a:extLst>
              </p:cNvPr>
              <p:cNvSpPr txBox="1"/>
              <p:nvPr/>
            </p:nvSpPr>
            <p:spPr>
              <a:xfrm>
                <a:off x="7193679" y="4341078"/>
                <a:ext cx="1107795" cy="1938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Most Frequent</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grpSp>
      </p:grpSp>
      <p:sp>
        <p:nvSpPr>
          <p:cNvPr id="55" name="标题 1">
            <a:extLst>
              <a:ext uri="{FF2B5EF4-FFF2-40B4-BE49-F238E27FC236}">
                <a16:creationId xmlns:a16="http://schemas.microsoft.com/office/drawing/2014/main" id="{01907434-E4D4-894B-B808-37F310CB169E}"/>
              </a:ext>
            </a:extLst>
          </p:cNvPr>
          <p:cNvSpPr>
            <a:spLocks noGrp="1"/>
          </p:cNvSpPr>
          <p:nvPr>
            <p:ph type="title"/>
          </p:nvPr>
        </p:nvSpPr>
        <p:spPr>
          <a:xfrm>
            <a:off x="415702" y="369454"/>
            <a:ext cx="7236804" cy="540060"/>
          </a:xfrm>
        </p:spPr>
        <p:txBody>
          <a:bodyPr anchor="ctr"/>
          <a:lstStyle/>
          <a:p>
            <a:pPr>
              <a:lnSpc>
                <a:spcPct val="100000"/>
              </a:lnSpc>
              <a:spcBef>
                <a:spcPts val="0"/>
              </a:spcBef>
            </a:pPr>
            <a:r>
              <a:rPr lang="en-US" altLang="zh-CN" b="1" dirty="0"/>
              <a:t>V. </a:t>
            </a:r>
            <a:r>
              <a:rPr lang="en-US" dirty="0"/>
              <a:t>Conclusion: </a:t>
            </a:r>
            <a:r>
              <a:rPr lang="en-US" b="1" dirty="0"/>
              <a:t>SQL injection</a:t>
            </a:r>
          </a:p>
        </p:txBody>
      </p:sp>
      <p:grpSp>
        <p:nvGrpSpPr>
          <p:cNvPr id="67" name="Group 66">
            <a:extLst>
              <a:ext uri="{FF2B5EF4-FFF2-40B4-BE49-F238E27FC236}">
                <a16:creationId xmlns:a16="http://schemas.microsoft.com/office/drawing/2014/main" id="{EE2AC027-9785-6942-A0B7-B785EF9985F9}"/>
              </a:ext>
            </a:extLst>
          </p:cNvPr>
          <p:cNvGrpSpPr/>
          <p:nvPr/>
        </p:nvGrpSpPr>
        <p:grpSpPr>
          <a:xfrm>
            <a:off x="291225" y="926944"/>
            <a:ext cx="9014794" cy="2098198"/>
            <a:chOff x="235779" y="956216"/>
            <a:chExt cx="9014794" cy="2098198"/>
          </a:xfrm>
        </p:grpSpPr>
        <p:sp>
          <p:nvSpPr>
            <p:cNvPr id="3" name="文本框 2">
              <a:extLst>
                <a:ext uri="{FF2B5EF4-FFF2-40B4-BE49-F238E27FC236}">
                  <a16:creationId xmlns:a16="http://schemas.microsoft.com/office/drawing/2014/main" id="{EA4FB459-EA76-5668-5201-8BFD463C8545}"/>
                </a:ext>
              </a:extLst>
            </p:cNvPr>
            <p:cNvSpPr txBox="1"/>
            <p:nvPr/>
          </p:nvSpPr>
          <p:spPr>
            <a:xfrm>
              <a:off x="235779" y="956216"/>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Summary and key techs</a:t>
              </a:r>
            </a:p>
          </p:txBody>
        </p:sp>
        <p:grpSp>
          <p:nvGrpSpPr>
            <p:cNvPr id="66" name="Group 65">
              <a:extLst>
                <a:ext uri="{FF2B5EF4-FFF2-40B4-BE49-F238E27FC236}">
                  <a16:creationId xmlns:a16="http://schemas.microsoft.com/office/drawing/2014/main" id="{C12FB398-64D4-DB46-AEC7-3657515B5FD6}"/>
                </a:ext>
              </a:extLst>
            </p:cNvPr>
            <p:cNvGrpSpPr/>
            <p:nvPr/>
          </p:nvGrpSpPr>
          <p:grpSpPr>
            <a:xfrm>
              <a:off x="653839" y="1294770"/>
              <a:ext cx="8596734" cy="1759644"/>
              <a:chOff x="645945" y="1547776"/>
              <a:chExt cx="8596734" cy="1759644"/>
            </a:xfrm>
          </p:grpSpPr>
          <p:sp>
            <p:nvSpPr>
              <p:cNvPr id="4" name="Rounded Rectangle 14">
                <a:extLst>
                  <a:ext uri="{FF2B5EF4-FFF2-40B4-BE49-F238E27FC236}">
                    <a16:creationId xmlns:a16="http://schemas.microsoft.com/office/drawing/2014/main" id="{5784C059-4AE4-EB06-488A-13183BF286B3}"/>
                  </a:ext>
                </a:extLst>
              </p:cNvPr>
              <p:cNvSpPr/>
              <p:nvPr/>
            </p:nvSpPr>
            <p:spPr>
              <a:xfrm>
                <a:off x="645945" y="2051058"/>
                <a:ext cx="1818203" cy="690297"/>
              </a:xfrm>
              <a:prstGeom prst="roundRect">
                <a:avLst>
                  <a:gd name="adj" fmla="val 5359"/>
                </a:avLst>
              </a:prstGeom>
              <a:solidFill>
                <a:schemeClr val="accent5">
                  <a:lumMod val="20000"/>
                  <a:lumOff val="80000"/>
                </a:schemeClr>
              </a:solidFill>
              <a:ln w="19050" cap="flat">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Log in with other users’ accounts.</a:t>
                </a:r>
              </a:p>
            </p:txBody>
          </p:sp>
          <p:sp>
            <p:nvSpPr>
              <p:cNvPr id="9" name="Chevron 40">
                <a:extLst>
                  <a:ext uri="{FF2B5EF4-FFF2-40B4-BE49-F238E27FC236}">
                    <a16:creationId xmlns:a16="http://schemas.microsoft.com/office/drawing/2014/main" id="{1AA026A0-FEB0-FF6F-78D8-653692501D61}"/>
                  </a:ext>
                </a:extLst>
              </p:cNvPr>
              <p:cNvSpPr/>
              <p:nvPr/>
            </p:nvSpPr>
            <p:spPr>
              <a:xfrm>
                <a:off x="5879983" y="2198184"/>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43" name="文本框 42">
                <a:extLst>
                  <a:ext uri="{FF2B5EF4-FFF2-40B4-BE49-F238E27FC236}">
                    <a16:creationId xmlns:a16="http://schemas.microsoft.com/office/drawing/2014/main" id="{620443C2-8451-D1E8-9557-B420636D6912}"/>
                  </a:ext>
                </a:extLst>
              </p:cNvPr>
              <p:cNvSpPr txBox="1"/>
              <p:nvPr/>
            </p:nvSpPr>
            <p:spPr>
              <a:xfrm>
                <a:off x="7185240" y="1598997"/>
                <a:ext cx="2057439" cy="307777"/>
              </a:xfrm>
              <a:prstGeom prst="rect">
                <a:avLst/>
              </a:prstGeom>
              <a:noFill/>
              <a:ln w="6350" cap="flat">
                <a:noFill/>
                <a:miter lim="800000"/>
              </a:ln>
              <a:effectLst/>
            </p:spPr>
            <p:txBody>
              <a:bodyPr wrap="square">
                <a:spAutoFit/>
              </a:bodyPr>
              <a:lstStyle/>
              <a:p>
                <a:r>
                  <a:rPr lang="en-US" altLang="zh-CN" sz="1400" i="1" dirty="0">
                    <a:latin typeface="Times New Roman" panose="02020603050405020304" pitchFamily="18" charset="0"/>
                    <a:cs typeface="Times New Roman" panose="02020603050405020304" pitchFamily="18" charset="0"/>
                  </a:rPr>
                  <a:t>Find Injection Entry</a:t>
                </a:r>
                <a:endParaRPr lang="zh-CN" altLang="en-US" sz="1400" i="1" dirty="0">
                  <a:latin typeface="Times New Roman" panose="02020603050405020304" pitchFamily="18" charset="0"/>
                  <a:cs typeface="Times New Roman" panose="02020603050405020304" pitchFamily="18" charset="0"/>
                </a:endParaRPr>
              </a:p>
            </p:txBody>
          </p:sp>
          <p:pic>
            <p:nvPicPr>
              <p:cNvPr id="45" name="图形 44" descr="解除锁定">
                <a:extLst>
                  <a:ext uri="{FF2B5EF4-FFF2-40B4-BE49-F238E27FC236}">
                    <a16:creationId xmlns:a16="http://schemas.microsoft.com/office/drawing/2014/main" id="{F39D6F1E-1039-8BB8-DCD3-4D62C5F98B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78546" y="2701808"/>
                <a:ext cx="421143" cy="421143"/>
              </a:xfrm>
              <a:prstGeom prst="rect">
                <a:avLst/>
              </a:prstGeom>
              <a:effectLst/>
            </p:spPr>
          </p:pic>
          <p:sp>
            <p:nvSpPr>
              <p:cNvPr id="47" name="文本框 46">
                <a:extLst>
                  <a:ext uri="{FF2B5EF4-FFF2-40B4-BE49-F238E27FC236}">
                    <a16:creationId xmlns:a16="http://schemas.microsoft.com/office/drawing/2014/main" id="{F16CC5E8-413A-99C2-D4FE-CC9F4002931F}"/>
                  </a:ext>
                </a:extLst>
              </p:cNvPr>
              <p:cNvSpPr txBox="1"/>
              <p:nvPr/>
            </p:nvSpPr>
            <p:spPr>
              <a:xfrm>
                <a:off x="6831612" y="2217964"/>
                <a:ext cx="2252268" cy="307777"/>
              </a:xfrm>
              <a:prstGeom prst="rect">
                <a:avLst/>
              </a:prstGeom>
              <a:noFill/>
              <a:ln w="6350" cap="flat">
                <a:noFill/>
                <a:miter lim="800000"/>
              </a:ln>
              <a:effectLst/>
            </p:spPr>
            <p:txBody>
              <a:bodyPr wrap="square">
                <a:spAutoFit/>
              </a:bodyPr>
              <a:lstStyle/>
              <a:p>
                <a:r>
                  <a:rPr lang="en-US" altLang="zh-CN" sz="1400" b="0" i="0" dirty="0">
                    <a:solidFill>
                      <a:srgbClr val="222222"/>
                    </a:solidFill>
                    <a:effectLst/>
                    <a:latin typeface="Times New Roman" panose="02020603050405020304" pitchFamily="18" charset="0"/>
                    <a:cs typeface="Times New Roman" panose="02020603050405020304" pitchFamily="18" charset="0"/>
                  </a:rPr>
                  <a:t>Inject by “UNION SELECT”</a:t>
                </a:r>
                <a:endParaRPr lang="zh-CN" altLang="en-US" sz="1400" dirty="0">
                  <a:latin typeface="Times New Roman" panose="02020603050405020304" pitchFamily="18" charset="0"/>
                  <a:cs typeface="Times New Roman" panose="02020603050405020304" pitchFamily="18" charset="0"/>
                </a:endParaRPr>
              </a:p>
            </p:txBody>
          </p:sp>
          <p:pic>
            <p:nvPicPr>
              <p:cNvPr id="49" name="图形 48" descr="钥匙">
                <a:extLst>
                  <a:ext uri="{FF2B5EF4-FFF2-40B4-BE49-F238E27FC236}">
                    <a16:creationId xmlns:a16="http://schemas.microsoft.com/office/drawing/2014/main" id="{34FA66C8-742C-42C7-002F-8D6B6FB13B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75412" y="1581104"/>
                <a:ext cx="421143" cy="421143"/>
              </a:xfrm>
              <a:prstGeom prst="rect">
                <a:avLst/>
              </a:prstGeom>
              <a:effectLst/>
            </p:spPr>
          </p:pic>
          <p:sp>
            <p:nvSpPr>
              <p:cNvPr id="51" name="文本框 50">
                <a:extLst>
                  <a:ext uri="{FF2B5EF4-FFF2-40B4-BE49-F238E27FC236}">
                    <a16:creationId xmlns:a16="http://schemas.microsoft.com/office/drawing/2014/main" id="{9514C207-6593-F5F0-2499-6313A9E2205C}"/>
                  </a:ext>
                </a:extLst>
              </p:cNvPr>
              <p:cNvSpPr txBox="1"/>
              <p:nvPr/>
            </p:nvSpPr>
            <p:spPr>
              <a:xfrm>
                <a:off x="7208788" y="2775171"/>
                <a:ext cx="1868036" cy="307777"/>
              </a:xfrm>
              <a:prstGeom prst="rect">
                <a:avLst/>
              </a:prstGeom>
              <a:noFill/>
              <a:ln w="6350" cap="flat">
                <a:noFill/>
                <a:miter lim="800000"/>
              </a:ln>
              <a:effectLst/>
            </p:spPr>
            <p:txBody>
              <a:bodyPr wrap="square">
                <a:spAutoFit/>
              </a:bodyPr>
              <a:lstStyle/>
              <a:p>
                <a:pPr algn="just"/>
                <a:r>
                  <a:rPr lang="en-US" altLang="zh-CN" sz="1400" i="0" dirty="0">
                    <a:solidFill>
                      <a:srgbClr val="222222"/>
                    </a:solidFill>
                    <a:effectLst/>
                    <a:latin typeface="Times New Roman" panose="02020603050405020304" pitchFamily="18" charset="0"/>
                    <a:cs typeface="Times New Roman" panose="02020603050405020304" pitchFamily="18" charset="0"/>
                  </a:rPr>
                  <a:t>Log in by annotating</a:t>
                </a:r>
                <a:r>
                  <a:rPr lang="en-US" altLang="zh-CN" sz="1400" dirty="0">
                    <a:solidFill>
                      <a:srgbClr val="222222"/>
                    </a:solidFill>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52" name="Rectangle 99">
                <a:extLst>
                  <a:ext uri="{FF2B5EF4-FFF2-40B4-BE49-F238E27FC236}">
                    <a16:creationId xmlns:a16="http://schemas.microsoft.com/office/drawing/2014/main" id="{A44B410D-DA82-CFC5-9220-A3E3AB3D310B}"/>
                  </a:ext>
                </a:extLst>
              </p:cNvPr>
              <p:cNvSpPr/>
              <p:nvPr/>
            </p:nvSpPr>
            <p:spPr>
              <a:xfrm>
                <a:off x="6731829" y="1547776"/>
                <a:ext cx="2451835" cy="1759644"/>
              </a:xfrm>
              <a:prstGeom prst="rect">
                <a:avLst/>
              </a:prstGeom>
              <a:noFill/>
              <a:ln w="19050" cap="flat">
                <a:solidFill>
                  <a:schemeClr val="tx1"/>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8B91B505-7D7A-9646-9F4D-6F3935E862A7}"/>
                  </a:ext>
                </a:extLst>
              </p:cNvPr>
              <p:cNvGrpSpPr/>
              <p:nvPr/>
            </p:nvGrpSpPr>
            <p:grpSpPr>
              <a:xfrm>
                <a:off x="3372383" y="1861243"/>
                <a:ext cx="2001727" cy="1069925"/>
                <a:chOff x="3420220" y="2167320"/>
                <a:chExt cx="2001727" cy="1069925"/>
              </a:xfrm>
            </p:grpSpPr>
            <p:sp>
              <p:nvSpPr>
                <p:cNvPr id="5" name="Rounded Rectangle 19">
                  <a:extLst>
                    <a:ext uri="{FF2B5EF4-FFF2-40B4-BE49-F238E27FC236}">
                      <a16:creationId xmlns:a16="http://schemas.microsoft.com/office/drawing/2014/main" id="{1BE72C9D-2325-B319-095B-43D8B5C70745}"/>
                    </a:ext>
                  </a:extLst>
                </p:cNvPr>
                <p:cNvSpPr/>
                <p:nvPr/>
              </p:nvSpPr>
              <p:spPr>
                <a:xfrm>
                  <a:off x="3433806" y="2167320"/>
                  <a:ext cx="1988141" cy="457771"/>
                </a:xfrm>
                <a:prstGeom prst="roundRect">
                  <a:avLst>
                    <a:gd name="adj" fmla="val 10252"/>
                  </a:avLst>
                </a:prstGeom>
                <a:solidFill>
                  <a:schemeClr val="accent6">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SQL Injection</a:t>
                  </a:r>
                </a:p>
              </p:txBody>
            </p:sp>
            <p:sp>
              <p:nvSpPr>
                <p:cNvPr id="12" name="Rounded Rectangle 20">
                  <a:extLst>
                    <a:ext uri="{FF2B5EF4-FFF2-40B4-BE49-F238E27FC236}">
                      <a16:creationId xmlns:a16="http://schemas.microsoft.com/office/drawing/2014/main" id="{B5EFF7CB-2F2F-F549-300E-376093EB63B0}"/>
                    </a:ext>
                  </a:extLst>
                </p:cNvPr>
                <p:cNvSpPr/>
                <p:nvPr/>
              </p:nvSpPr>
              <p:spPr>
                <a:xfrm>
                  <a:off x="3420220" y="2954892"/>
                  <a:ext cx="953920" cy="282353"/>
                </a:xfrm>
                <a:prstGeom prst="roundRect">
                  <a:avLst>
                    <a:gd name="adj" fmla="val 10252"/>
                  </a:avLst>
                </a:prstGeom>
                <a:solidFill>
                  <a:schemeClr val="accent3">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Use of `--`</a:t>
                  </a:r>
                </a:p>
              </p:txBody>
            </p:sp>
            <p:sp>
              <p:nvSpPr>
                <p:cNvPr id="13" name="Rounded Rectangle 20">
                  <a:extLst>
                    <a:ext uri="{FF2B5EF4-FFF2-40B4-BE49-F238E27FC236}">
                      <a16:creationId xmlns:a16="http://schemas.microsoft.com/office/drawing/2014/main" id="{CAA0776D-B9B8-FCA8-0A3C-594165CDC6D0}"/>
                    </a:ext>
                  </a:extLst>
                </p:cNvPr>
                <p:cNvSpPr/>
                <p:nvPr/>
              </p:nvSpPr>
              <p:spPr>
                <a:xfrm>
                  <a:off x="4468027" y="2954892"/>
                  <a:ext cx="953920" cy="282353"/>
                </a:xfrm>
                <a:prstGeom prst="roundRect">
                  <a:avLst>
                    <a:gd name="adj" fmla="val 10252"/>
                  </a:avLst>
                </a:prstGeom>
                <a:solidFill>
                  <a:schemeClr val="accent3">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UNION</a:t>
                  </a:r>
                </a:p>
              </p:txBody>
            </p:sp>
            <p:cxnSp>
              <p:nvCxnSpPr>
                <p:cNvPr id="16" name="Elbow Connector 21">
                  <a:extLst>
                    <a:ext uri="{FF2B5EF4-FFF2-40B4-BE49-F238E27FC236}">
                      <a16:creationId xmlns:a16="http://schemas.microsoft.com/office/drawing/2014/main" id="{B1BDC87C-E7EC-B826-41E2-E17A71B872FC}"/>
                    </a:ext>
                  </a:extLst>
                </p:cNvPr>
                <p:cNvCxnSpPr>
                  <a:cxnSpLocks/>
                  <a:stCxn id="5" idx="2"/>
                  <a:endCxn id="13" idx="0"/>
                </p:cNvCxnSpPr>
                <p:nvPr/>
              </p:nvCxnSpPr>
              <p:spPr>
                <a:xfrm rot="16200000" flipH="1">
                  <a:off x="4521532" y="2531436"/>
                  <a:ext cx="329801" cy="517110"/>
                </a:xfrm>
                <a:prstGeom prst="bentConnector3">
                  <a:avLst>
                    <a:gd name="adj1" fmla="val 50000"/>
                  </a:avLst>
                </a:prstGeom>
                <a:ln w="19050" cap="flat">
                  <a:solidFill>
                    <a:schemeClr val="bg2"/>
                  </a:solidFill>
                  <a:prstDash val="solid"/>
                  <a:miter lim="800000"/>
                  <a:headEnd type="none" w="lg" len="lg"/>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21" name="Elbow Connector 21">
                  <a:extLst>
                    <a:ext uri="{FF2B5EF4-FFF2-40B4-BE49-F238E27FC236}">
                      <a16:creationId xmlns:a16="http://schemas.microsoft.com/office/drawing/2014/main" id="{5733CF06-7621-28FF-AFFD-8D698CEB675A}"/>
                    </a:ext>
                  </a:extLst>
                </p:cNvPr>
                <p:cNvCxnSpPr>
                  <a:cxnSpLocks/>
                  <a:stCxn id="5" idx="2"/>
                  <a:endCxn id="12" idx="0"/>
                </p:cNvCxnSpPr>
                <p:nvPr/>
              </p:nvCxnSpPr>
              <p:spPr>
                <a:xfrm rot="5400000">
                  <a:off x="3997629" y="2524643"/>
                  <a:ext cx="329801" cy="530697"/>
                </a:xfrm>
                <a:prstGeom prst="bentConnector3">
                  <a:avLst>
                    <a:gd name="adj1" fmla="val 50000"/>
                  </a:avLst>
                </a:prstGeom>
                <a:ln w="19050" cap="flat">
                  <a:solidFill>
                    <a:schemeClr val="bg2"/>
                  </a:solidFill>
                  <a:prstDash val="solid"/>
                  <a:miter lim="800000"/>
                  <a:headEnd type="none" w="lg" len="lg"/>
                  <a:tailEnd type="stealth" w="lg" len="lg"/>
                </a:ln>
                <a:effectLst/>
              </p:spPr>
              <p:style>
                <a:lnRef idx="1">
                  <a:schemeClr val="accent1"/>
                </a:lnRef>
                <a:fillRef idx="0">
                  <a:schemeClr val="accent1"/>
                </a:fillRef>
                <a:effectRef idx="0">
                  <a:schemeClr val="accent1"/>
                </a:effectRef>
                <a:fontRef idx="minor">
                  <a:schemeClr val="tx1"/>
                </a:fontRef>
              </p:style>
            </p:cxnSp>
          </p:grpSp>
          <p:cxnSp>
            <p:nvCxnSpPr>
              <p:cNvPr id="25" name="直线箭头连接符 24">
                <a:extLst>
                  <a:ext uri="{FF2B5EF4-FFF2-40B4-BE49-F238E27FC236}">
                    <a16:creationId xmlns:a16="http://schemas.microsoft.com/office/drawing/2014/main" id="{75CD37DB-CB54-7F6F-C4A6-105F79F444C5}"/>
                  </a:ext>
                </a:extLst>
              </p:cNvPr>
              <p:cNvCxnSpPr>
                <a:cxnSpLocks/>
                <a:endCxn id="47" idx="0"/>
              </p:cNvCxnSpPr>
              <p:nvPr/>
            </p:nvCxnSpPr>
            <p:spPr>
              <a:xfrm flipH="1">
                <a:off x="7957746" y="1870783"/>
                <a:ext cx="0" cy="252000"/>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795BA31-692C-4EC8-3C92-42430F143D9F}"/>
                  </a:ext>
                </a:extLst>
              </p:cNvPr>
              <p:cNvCxnSpPr>
                <a:cxnSpLocks/>
                <a:stCxn id="47" idx="2"/>
              </p:cNvCxnSpPr>
              <p:nvPr/>
            </p:nvCxnSpPr>
            <p:spPr>
              <a:xfrm>
                <a:off x="7957746" y="2525741"/>
                <a:ext cx="0" cy="255981"/>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65" name="Chevron 40">
                <a:extLst>
                  <a:ext uri="{FF2B5EF4-FFF2-40B4-BE49-F238E27FC236}">
                    <a16:creationId xmlns:a16="http://schemas.microsoft.com/office/drawing/2014/main" id="{806830C7-0773-E942-B43D-3C47847DC776}"/>
                  </a:ext>
                </a:extLst>
              </p:cNvPr>
              <p:cNvSpPr/>
              <p:nvPr/>
            </p:nvSpPr>
            <p:spPr>
              <a:xfrm>
                <a:off x="2711468" y="2198184"/>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grpSp>
      </p:grpSp>
      <p:sp>
        <p:nvSpPr>
          <p:cNvPr id="72" name="TextBox 71">
            <a:extLst>
              <a:ext uri="{FF2B5EF4-FFF2-40B4-BE49-F238E27FC236}">
                <a16:creationId xmlns:a16="http://schemas.microsoft.com/office/drawing/2014/main" id="{4A28E823-3368-D84E-917A-011AEE493DDB}"/>
              </a:ext>
            </a:extLst>
          </p:cNvPr>
          <p:cNvSpPr txBox="1"/>
          <p:nvPr/>
        </p:nvSpPr>
        <p:spPr>
          <a:xfrm>
            <a:off x="134269" y="6308615"/>
            <a:ext cx="4521825" cy="369332"/>
          </a:xfrm>
          <a:prstGeom prst="rect">
            <a:avLst/>
          </a:prstGeom>
          <a:noFill/>
          <a:ln w="6350" cap="flat">
            <a:noFill/>
            <a:miter lim="800000"/>
          </a:ln>
        </p:spPr>
        <p:txBody>
          <a:bodyPr wrap="square">
            <a:spAutoFit/>
          </a:bodyPr>
          <a:lstStyle/>
          <a:p>
            <a:pPr algn="ctr">
              <a:lnSpc>
                <a:spcPct val="90000"/>
              </a:lnSpc>
              <a:spcBef>
                <a:spcPts val="600"/>
              </a:spcBef>
              <a:buClr>
                <a:schemeClr val="bg2"/>
              </a:buClr>
            </a:pPr>
            <a:r>
              <a:rPr kumimoji="1" lang="en-US" altLang="zh-CN" sz="2000" b="1" dirty="0">
                <a:solidFill>
                  <a:srgbClr val="9B1717"/>
                </a:solidFill>
                <a:latin typeface="Times New Roman" panose="02020603050405020304" pitchFamily="18" charset="0"/>
                <a:cs typeface="Times New Roman" panose="02020603050405020304" pitchFamily="18" charset="0"/>
              </a:rPr>
              <a:t>Cases in Reality</a:t>
            </a:r>
            <a:endParaRPr kumimoji="1" lang="zh-CN" altLang="en-US" sz="2000" b="1" dirty="0">
              <a:solidFill>
                <a:srgbClr val="9B1717"/>
              </a:solidFill>
              <a:latin typeface="Times New Roman" panose="02020603050405020304" pitchFamily="18" charset="0"/>
              <a:cs typeface="Times New Roman" panose="02020603050405020304" pitchFamily="18" charset="0"/>
            </a:endParaRPr>
          </a:p>
        </p:txBody>
      </p:sp>
      <p:sp>
        <p:nvSpPr>
          <p:cNvPr id="75" name="Rounded Rectangle 74">
            <a:extLst>
              <a:ext uri="{FF2B5EF4-FFF2-40B4-BE49-F238E27FC236}">
                <a16:creationId xmlns:a16="http://schemas.microsoft.com/office/drawing/2014/main" id="{33D951F1-AB08-0948-A258-893C83D92B48}"/>
              </a:ext>
            </a:extLst>
          </p:cNvPr>
          <p:cNvSpPr/>
          <p:nvPr/>
        </p:nvSpPr>
        <p:spPr>
          <a:xfrm>
            <a:off x="4788796" y="5669757"/>
            <a:ext cx="2116224" cy="1157919"/>
          </a:xfrm>
          <a:prstGeom prst="roundRect">
            <a:avLst>
              <a:gd name="adj" fmla="val 0"/>
            </a:avLst>
          </a:prstGeom>
          <a:solidFill>
            <a:schemeClr val="bg2">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marR="0" lvl="0" indent="0" algn="ctr" defTabSz="958215"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Direct Financial Impact</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 breach costs</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Customer compensation</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System remediation</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Legal penalties</a:t>
            </a:r>
          </a:p>
          <a:p>
            <a:pPr marL="171450" marR="0" lvl="0" indent="-171450" algn="l" defTabSz="958215" rtl="0" eaLnBrk="1" fontAlgn="auto" latinLnBrk="0" hangingPunct="1">
              <a:lnSpc>
                <a:spcPct val="100000"/>
              </a:lnSpc>
              <a:spcBef>
                <a:spcPts val="0"/>
              </a:spcBef>
              <a:spcAft>
                <a:spcPts val="0"/>
              </a:spcAft>
              <a:buClrTx/>
              <a:buSzTx/>
              <a:buFont typeface="Wingdings" pitchFamily="2" charset="2"/>
              <a:buChar char="v"/>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Business interruption</a:t>
            </a:r>
          </a:p>
        </p:txBody>
      </p:sp>
      <p:sp>
        <p:nvSpPr>
          <p:cNvPr id="76" name="Rounded Rectangle 75">
            <a:extLst>
              <a:ext uri="{FF2B5EF4-FFF2-40B4-BE49-F238E27FC236}">
                <a16:creationId xmlns:a16="http://schemas.microsoft.com/office/drawing/2014/main" id="{3BF3D654-93D0-174F-A436-AB06A5FC3DC3}"/>
              </a:ext>
            </a:extLst>
          </p:cNvPr>
          <p:cNvSpPr/>
          <p:nvPr/>
        </p:nvSpPr>
        <p:spPr>
          <a:xfrm>
            <a:off x="7015838" y="5670287"/>
            <a:ext cx="2175720" cy="1156516"/>
          </a:xfrm>
          <a:prstGeom prst="roundRect">
            <a:avLst>
              <a:gd name="adj" fmla="val 0"/>
            </a:avLst>
          </a:prstGeom>
          <a:solidFill>
            <a:schemeClr val="bg2">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marR="0" lvl="0" indent="0" algn="ctr" defTabSz="958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Indirect Consequences</a:t>
            </a:r>
            <a:endPar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Reputation damage</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Loss of customer trust</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Reduced market value</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Increased insurance premiums</a:t>
            </a:r>
          </a:p>
          <a:p>
            <a:pPr marL="0" marR="0" lvl="0" indent="-171450" algn="l" defTabSz="95821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Regulatory scrutiny</a:t>
            </a:r>
          </a:p>
        </p:txBody>
      </p:sp>
    </p:spTree>
    <p:extLst>
      <p:ext uri="{BB962C8B-B14F-4D97-AF65-F5344CB8AC3E}">
        <p14:creationId xmlns:p14="http://schemas.microsoft.com/office/powerpoint/2010/main" val="413402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7C9D8CF2-16DE-906D-DE45-7D1261CC5A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8794" y="5043215"/>
            <a:ext cx="595441" cy="595441"/>
          </a:xfrm>
          <a:prstGeom prst="rect">
            <a:avLst/>
          </a:prstGeom>
          <a:effectLst/>
        </p:spPr>
      </p:pic>
      <p:grpSp>
        <p:nvGrpSpPr>
          <p:cNvPr id="69" name="组合 68">
            <a:extLst>
              <a:ext uri="{FF2B5EF4-FFF2-40B4-BE49-F238E27FC236}">
                <a16:creationId xmlns:a16="http://schemas.microsoft.com/office/drawing/2014/main" id="{D5B835CB-970F-1F1C-C21E-B64DDC2D6341}"/>
              </a:ext>
            </a:extLst>
          </p:cNvPr>
          <p:cNvGrpSpPr/>
          <p:nvPr/>
        </p:nvGrpSpPr>
        <p:grpSpPr>
          <a:xfrm>
            <a:off x="203650" y="3968867"/>
            <a:ext cx="2923154" cy="2053268"/>
            <a:chOff x="1312388" y="4900995"/>
            <a:chExt cx="2923154" cy="2053268"/>
          </a:xfrm>
        </p:grpSpPr>
        <p:sp>
          <p:nvSpPr>
            <p:cNvPr id="68" name="矩形: 圆角 103">
              <a:extLst>
                <a:ext uri="{FF2B5EF4-FFF2-40B4-BE49-F238E27FC236}">
                  <a16:creationId xmlns:a16="http://schemas.microsoft.com/office/drawing/2014/main" id="{F2D27738-1CE1-9342-4390-EE3321B5645A}"/>
                </a:ext>
              </a:extLst>
            </p:cNvPr>
            <p:cNvSpPr/>
            <p:nvPr>
              <p:custDataLst>
                <p:tags r:id="rId3"/>
              </p:custDataLst>
            </p:nvPr>
          </p:nvSpPr>
          <p:spPr>
            <a:xfrm flipV="1">
              <a:off x="1312388" y="4900995"/>
              <a:ext cx="2923154" cy="205326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5" name="图片 64">
              <a:extLst>
                <a:ext uri="{FF2B5EF4-FFF2-40B4-BE49-F238E27FC236}">
                  <a16:creationId xmlns:a16="http://schemas.microsoft.com/office/drawing/2014/main" id="{7645774B-999A-FD62-9812-8DC0589ED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8671" y="5060209"/>
              <a:ext cx="2723716" cy="1753625"/>
            </a:xfrm>
            <a:prstGeom prst="rect">
              <a:avLst/>
            </a:prstGeom>
            <a:scene3d>
              <a:camera prst="perspectiveRight"/>
              <a:lightRig rig="threePt" dir="t"/>
            </a:scene3d>
          </p:spPr>
        </p:pic>
      </p:grpSp>
      <p:grpSp>
        <p:nvGrpSpPr>
          <p:cNvPr id="72" name="组合 71">
            <a:extLst>
              <a:ext uri="{FF2B5EF4-FFF2-40B4-BE49-F238E27FC236}">
                <a16:creationId xmlns:a16="http://schemas.microsoft.com/office/drawing/2014/main" id="{FBA6570B-AC0C-61FC-8F37-FFD788C538A5}"/>
              </a:ext>
            </a:extLst>
          </p:cNvPr>
          <p:cNvGrpSpPr/>
          <p:nvPr/>
        </p:nvGrpSpPr>
        <p:grpSpPr>
          <a:xfrm>
            <a:off x="584218" y="3941332"/>
            <a:ext cx="3251861" cy="2108338"/>
            <a:chOff x="5990818" y="4254931"/>
            <a:chExt cx="3251861" cy="2108338"/>
          </a:xfrm>
        </p:grpSpPr>
        <p:sp>
          <p:nvSpPr>
            <p:cNvPr id="71" name="矩形: 圆角 103">
              <a:extLst>
                <a:ext uri="{FF2B5EF4-FFF2-40B4-BE49-F238E27FC236}">
                  <a16:creationId xmlns:a16="http://schemas.microsoft.com/office/drawing/2014/main" id="{7F8EF08B-B05D-DEA0-7324-6369CA6AB54F}"/>
                </a:ext>
              </a:extLst>
            </p:cNvPr>
            <p:cNvSpPr/>
            <p:nvPr>
              <p:custDataLst>
                <p:tags r:id="rId2"/>
              </p:custDataLst>
            </p:nvPr>
          </p:nvSpPr>
          <p:spPr>
            <a:xfrm flipV="1">
              <a:off x="5990818" y="4254931"/>
              <a:ext cx="3251861" cy="210833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1" name="图片 60">
              <a:extLst>
                <a:ext uri="{FF2B5EF4-FFF2-40B4-BE49-F238E27FC236}">
                  <a16:creationId xmlns:a16="http://schemas.microsoft.com/office/drawing/2014/main" id="{69AE866D-2F48-AF3F-5E61-4021CD9DECC0}"/>
                </a:ext>
              </a:extLst>
            </p:cNvPr>
            <p:cNvPicPr>
              <a:picLocks noChangeAspect="1"/>
            </p:cNvPicPr>
            <p:nvPr/>
          </p:nvPicPr>
          <p:blipFill rotWithShape="1">
            <a:blip r:embed="rId8">
              <a:extLst>
                <a:ext uri="{28A0092B-C50C-407E-A947-70E740481C1C}">
                  <a14:useLocalDpi xmlns:a14="http://schemas.microsoft.com/office/drawing/2010/main" val="0"/>
                </a:ext>
              </a:extLst>
            </a:blip>
            <a:srcRect r="24650"/>
            <a:stretch/>
          </p:blipFill>
          <p:spPr>
            <a:xfrm>
              <a:off x="6118164" y="4335391"/>
              <a:ext cx="3016847" cy="1995694"/>
            </a:xfrm>
            <a:prstGeom prst="rect">
              <a:avLst/>
            </a:prstGeom>
            <a:scene3d>
              <a:camera prst="perspectiveRight"/>
              <a:lightRig rig="threePt" dir="t"/>
            </a:scene3d>
          </p:spPr>
        </p:pic>
      </p:grpSp>
      <p:grpSp>
        <p:nvGrpSpPr>
          <p:cNvPr id="73" name="组合 72">
            <a:extLst>
              <a:ext uri="{FF2B5EF4-FFF2-40B4-BE49-F238E27FC236}">
                <a16:creationId xmlns:a16="http://schemas.microsoft.com/office/drawing/2014/main" id="{DF2C1045-E18D-5A1F-33FF-1579563468C0}"/>
              </a:ext>
            </a:extLst>
          </p:cNvPr>
          <p:cNvGrpSpPr/>
          <p:nvPr/>
        </p:nvGrpSpPr>
        <p:grpSpPr>
          <a:xfrm>
            <a:off x="959841" y="3876421"/>
            <a:ext cx="3600400" cy="2325681"/>
            <a:chOff x="5170120" y="4585158"/>
            <a:chExt cx="3418490" cy="2158093"/>
          </a:xfrm>
        </p:grpSpPr>
        <p:sp>
          <p:nvSpPr>
            <p:cNvPr id="70" name="矩形: 圆角 103">
              <a:extLst>
                <a:ext uri="{FF2B5EF4-FFF2-40B4-BE49-F238E27FC236}">
                  <a16:creationId xmlns:a16="http://schemas.microsoft.com/office/drawing/2014/main" id="{613971FF-DD6D-E229-A424-5612C0B0C808}"/>
                </a:ext>
              </a:extLst>
            </p:cNvPr>
            <p:cNvSpPr/>
            <p:nvPr>
              <p:custDataLst>
                <p:tags r:id="rId1"/>
              </p:custDataLst>
            </p:nvPr>
          </p:nvSpPr>
          <p:spPr>
            <a:xfrm flipV="1">
              <a:off x="5170120" y="4585158"/>
              <a:ext cx="3418490" cy="2158093"/>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3" name="图片 62">
              <a:extLst>
                <a:ext uri="{FF2B5EF4-FFF2-40B4-BE49-F238E27FC236}">
                  <a16:creationId xmlns:a16="http://schemas.microsoft.com/office/drawing/2014/main" id="{D4123DFE-7951-7703-8EF9-0C7E160760E7}"/>
                </a:ext>
              </a:extLst>
            </p:cNvPr>
            <p:cNvPicPr>
              <a:picLocks noChangeAspect="1"/>
            </p:cNvPicPr>
            <p:nvPr/>
          </p:nvPicPr>
          <p:blipFill rotWithShape="1">
            <a:blip r:embed="rId9">
              <a:extLst>
                <a:ext uri="{28A0092B-C50C-407E-A947-70E740481C1C}">
                  <a14:useLocalDpi xmlns:a14="http://schemas.microsoft.com/office/drawing/2010/main" val="0"/>
                </a:ext>
              </a:extLst>
            </a:blip>
            <a:srcRect r="23417"/>
            <a:stretch/>
          </p:blipFill>
          <p:spPr>
            <a:xfrm>
              <a:off x="5291179" y="4684255"/>
              <a:ext cx="3192373" cy="1970218"/>
            </a:xfrm>
            <a:prstGeom prst="rect">
              <a:avLst/>
            </a:prstGeom>
            <a:scene3d>
              <a:camera prst="perspectiveRight"/>
              <a:lightRig rig="threePt" dir="t"/>
            </a:scene3d>
          </p:spPr>
        </p:pic>
      </p:grpSp>
      <p:sp>
        <p:nvSpPr>
          <p:cNvPr id="77" name="右箭头 76">
            <a:extLst>
              <a:ext uri="{FF2B5EF4-FFF2-40B4-BE49-F238E27FC236}">
                <a16:creationId xmlns:a16="http://schemas.microsoft.com/office/drawing/2014/main" id="{ECA9F339-F1A9-2BE3-4F4F-431E669D6F45}"/>
              </a:ext>
            </a:extLst>
          </p:cNvPr>
          <p:cNvSpPr/>
          <p:nvPr/>
        </p:nvSpPr>
        <p:spPr>
          <a:xfrm>
            <a:off x="4508733" y="4868476"/>
            <a:ext cx="277793" cy="252028"/>
          </a:xfrm>
          <a:prstGeom prst="rightArrow">
            <a:avLst/>
          </a:prstGeom>
          <a:solidFill>
            <a:schemeClr val="accent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D1098585-E5FB-314F-B83B-5659B534592E}"/>
              </a:ext>
            </a:extLst>
          </p:cNvPr>
          <p:cNvGrpSpPr/>
          <p:nvPr/>
        </p:nvGrpSpPr>
        <p:grpSpPr>
          <a:xfrm>
            <a:off x="4776555" y="3491241"/>
            <a:ext cx="5282398" cy="1206627"/>
            <a:chOff x="4753816" y="3548030"/>
            <a:chExt cx="5282398" cy="1206627"/>
          </a:xfrm>
        </p:grpSpPr>
        <p:sp>
          <p:nvSpPr>
            <p:cNvPr id="79" name="圆角矩形 42">
              <a:extLst>
                <a:ext uri="{FF2B5EF4-FFF2-40B4-BE49-F238E27FC236}">
                  <a16:creationId xmlns:a16="http://schemas.microsoft.com/office/drawing/2014/main" id="{7756E7FD-99FA-AE43-C2EB-8FDF02132A28}"/>
                </a:ext>
              </a:extLst>
            </p:cNvPr>
            <p:cNvSpPr/>
            <p:nvPr/>
          </p:nvSpPr>
          <p:spPr>
            <a:xfrm>
              <a:off x="4753816" y="3548030"/>
              <a:ext cx="4951378" cy="1149553"/>
            </a:xfrm>
            <a:prstGeom prst="roundRect">
              <a:avLst>
                <a:gd name="adj" fmla="val 3546"/>
              </a:avLst>
            </a:prstGeom>
            <a:solidFill>
              <a:schemeClr val="bg1">
                <a:alpha val="10000"/>
              </a:scheme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defRPr/>
              </a:pPr>
              <a:endParaRPr lang="zh-CN" altLang="en-US" sz="1400" dirty="0">
                <a:solidFill>
                  <a:schemeClr val="tx1"/>
                </a:solidFill>
                <a:latin typeface="华文楷体" panose="02010600040101010101" pitchFamily="2" charset="-122"/>
                <a:ea typeface="华文楷体" panose="02010600040101010101" pitchFamily="2" charset="-122"/>
                <a:cs typeface="+mj-ea"/>
              </a:endParaRPr>
            </a:p>
          </p:txBody>
        </p:sp>
        <p:sp>
          <p:nvSpPr>
            <p:cNvPr id="76" name="Rounded Rectangle 39">
              <a:extLst>
                <a:ext uri="{FF2B5EF4-FFF2-40B4-BE49-F238E27FC236}">
                  <a16:creationId xmlns:a16="http://schemas.microsoft.com/office/drawing/2014/main" id="{6D09052F-783C-98A8-722A-30DC5ECD9C90}"/>
                </a:ext>
              </a:extLst>
            </p:cNvPr>
            <p:cNvSpPr/>
            <p:nvPr/>
          </p:nvSpPr>
          <p:spPr>
            <a:xfrm>
              <a:off x="4787348" y="3709295"/>
              <a:ext cx="5248866" cy="1045362"/>
            </a:xfrm>
            <a:prstGeom prst="roundRect">
              <a:avLst>
                <a:gd name="adj" fmla="val 0"/>
              </a:avLst>
            </a:prstGeom>
            <a:noFill/>
            <a:ln w="19050" cap="flat">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285750" indent="-285750">
                <a:buFont typeface="Arial" panose="020B0604020202020204" pitchFamily="34" charset="0"/>
                <a:buChar char="•"/>
              </a:pPr>
              <a:r>
                <a:rPr lang="en-US" sz="1400" b="1" dirty="0">
                  <a:solidFill>
                    <a:schemeClr val="tx1"/>
                  </a:solidFill>
                  <a:latin typeface="Times New Roman" panose="02020603050405020304" pitchFamily="18" charset="0"/>
                  <a:cs typeface="Times New Roman" panose="02020603050405020304" pitchFamily="18" charset="0"/>
                </a:rPr>
                <a:t>Reversible</a:t>
              </a:r>
              <a:r>
                <a:rPr lang="en-US" sz="1400" dirty="0">
                  <a:solidFill>
                    <a:schemeClr val="tx1"/>
                  </a:solidFill>
                  <a:latin typeface="Times New Roman" panose="02020603050405020304" pitchFamily="18" charset="0"/>
                  <a:cs typeface="Times New Roman" panose="02020603050405020304" pitchFamily="18" charset="0"/>
                </a:rPr>
                <a:t> Encoding/Encryption Algorithms(like base64, z85)</a:t>
              </a:r>
            </a:p>
            <a:p>
              <a:pPr marL="285750" indent="-28575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Lack of Replay Attack Prevention</a:t>
              </a:r>
            </a:p>
            <a:p>
              <a:pPr marL="285750" indent="-28575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No Traffic Control Implementation</a:t>
              </a:r>
            </a:p>
            <a:p>
              <a:pPr marL="285750" indent="-285750">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Insufficient Anomaly Detection</a:t>
              </a:r>
            </a:p>
          </p:txBody>
        </p:sp>
        <p:sp>
          <p:nvSpPr>
            <p:cNvPr id="80" name="文本框 79">
              <a:extLst>
                <a:ext uri="{FF2B5EF4-FFF2-40B4-BE49-F238E27FC236}">
                  <a16:creationId xmlns:a16="http://schemas.microsoft.com/office/drawing/2014/main" id="{D6BA53C1-331C-A73C-2EA7-5C439907C2E4}"/>
                </a:ext>
              </a:extLst>
            </p:cNvPr>
            <p:cNvSpPr txBox="1"/>
            <p:nvPr/>
          </p:nvSpPr>
          <p:spPr>
            <a:xfrm>
              <a:off x="4837431" y="3587980"/>
              <a:ext cx="1229504" cy="1938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Common</a:t>
              </a:r>
              <a:r>
                <a:rPr kumimoji="1" lang="zh-CN" altLang="en-US" sz="1400" b="1" i="1" dirty="0">
                  <a:solidFill>
                    <a:srgbClr val="9B1717"/>
                  </a:solidFill>
                  <a:latin typeface="Times New Roman" panose="02020603050405020304" pitchFamily="18" charset="0"/>
                  <a:cs typeface="Times New Roman" panose="02020603050405020304" pitchFamily="18" charset="0"/>
                </a:rPr>
                <a:t> </a:t>
              </a:r>
              <a:r>
                <a:rPr kumimoji="1" lang="en-US" altLang="zh-CN" sz="1400" b="1" i="1" dirty="0">
                  <a:solidFill>
                    <a:srgbClr val="9B1717"/>
                  </a:solidFill>
                  <a:latin typeface="Times New Roman" panose="02020603050405020304" pitchFamily="18" charset="0"/>
                  <a:cs typeface="Times New Roman" panose="02020603050405020304" pitchFamily="18" charset="0"/>
                </a:rPr>
                <a:t>Points</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grpSp>
      <p:pic>
        <p:nvPicPr>
          <p:cNvPr id="84" name="图片 83">
            <a:extLst>
              <a:ext uri="{FF2B5EF4-FFF2-40B4-BE49-F238E27FC236}">
                <a16:creationId xmlns:a16="http://schemas.microsoft.com/office/drawing/2014/main" id="{7579C165-8EB1-6D19-6F26-D8395F14CE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2434" y="5043215"/>
            <a:ext cx="482119" cy="553388"/>
          </a:xfrm>
          <a:prstGeom prst="rect">
            <a:avLst/>
          </a:prstGeom>
          <a:effectLst/>
        </p:spPr>
      </p:pic>
      <p:pic>
        <p:nvPicPr>
          <p:cNvPr id="85" name="图片 84">
            <a:extLst>
              <a:ext uri="{FF2B5EF4-FFF2-40B4-BE49-F238E27FC236}">
                <a16:creationId xmlns:a16="http://schemas.microsoft.com/office/drawing/2014/main" id="{33434DE4-1560-8818-08C2-22368F8A4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2229" y="5044729"/>
            <a:ext cx="595441" cy="595441"/>
          </a:xfrm>
          <a:prstGeom prst="rect">
            <a:avLst/>
          </a:prstGeom>
          <a:effectLst/>
        </p:spPr>
      </p:pic>
      <p:pic>
        <p:nvPicPr>
          <p:cNvPr id="86" name="图片 85">
            <a:extLst>
              <a:ext uri="{FF2B5EF4-FFF2-40B4-BE49-F238E27FC236}">
                <a16:creationId xmlns:a16="http://schemas.microsoft.com/office/drawing/2014/main" id="{08B07EC4-F66C-534F-D090-494D1FDC13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185" y="5043246"/>
            <a:ext cx="595441" cy="595441"/>
          </a:xfrm>
          <a:prstGeom prst="rect">
            <a:avLst/>
          </a:prstGeom>
          <a:effectLst/>
        </p:spPr>
      </p:pic>
      <p:sp>
        <p:nvSpPr>
          <p:cNvPr id="87" name="文本框 86">
            <a:extLst>
              <a:ext uri="{FF2B5EF4-FFF2-40B4-BE49-F238E27FC236}">
                <a16:creationId xmlns:a16="http://schemas.microsoft.com/office/drawing/2014/main" id="{BCC5DD92-A65C-3672-FABD-75A98BAEC7CB}"/>
              </a:ext>
            </a:extLst>
          </p:cNvPr>
          <p:cNvSpPr txBox="1"/>
          <p:nvPr/>
        </p:nvSpPr>
        <p:spPr>
          <a:xfrm>
            <a:off x="7440137" y="5302051"/>
            <a:ext cx="177934" cy="193899"/>
          </a:xfrm>
          <a:prstGeom prst="rect">
            <a:avLst/>
          </a:prstGeom>
          <a:noFill/>
          <a:ln w="6350" cap="flat">
            <a:noFill/>
            <a:miter lim="800000"/>
          </a:ln>
          <a:effectLst/>
        </p:spPr>
        <p:txBody>
          <a:bodyPr wrap="none" lIns="0" tIns="0" rIns="0" bIns="0" rtlCol="0" anchor="t" anchorCtr="0">
            <a:spAutoFit/>
          </a:bodyPr>
          <a:lstStyle/>
          <a:p>
            <a:pPr>
              <a:lnSpc>
                <a:spcPct val="90000"/>
              </a:lnSpc>
              <a:spcBef>
                <a:spcPts val="600"/>
              </a:spcBef>
              <a:buClr>
                <a:schemeClr val="bg2"/>
              </a:buClr>
            </a:pPr>
            <a:r>
              <a:rPr kumimoji="1" lang="en-US" altLang="zh-CN" sz="1400" dirty="0">
                <a:latin typeface="Arial" pitchFamily="34" charset="0"/>
                <a:cs typeface="Arial" pitchFamily="34" charset="0"/>
              </a:rPr>
              <a:t>···</a:t>
            </a:r>
            <a:endParaRPr kumimoji="1" lang="zh-CN" altLang="en-US" sz="1400" dirty="0">
              <a:latin typeface="Arial" pitchFamily="34" charset="0"/>
              <a:cs typeface="Arial" pitchFamily="34" charset="0"/>
            </a:endParaRPr>
          </a:p>
        </p:txBody>
      </p:sp>
      <p:sp>
        <p:nvSpPr>
          <p:cNvPr id="89" name="Chevron 30">
            <a:extLst>
              <a:ext uri="{FF2B5EF4-FFF2-40B4-BE49-F238E27FC236}">
                <a16:creationId xmlns:a16="http://schemas.microsoft.com/office/drawing/2014/main" id="{EBE82F51-81E5-D42D-E5D6-FA4FA50019FF}"/>
              </a:ext>
            </a:extLst>
          </p:cNvPr>
          <p:cNvSpPr/>
          <p:nvPr/>
        </p:nvSpPr>
        <p:spPr>
          <a:xfrm>
            <a:off x="6212833" y="5130110"/>
            <a:ext cx="393990" cy="378280"/>
          </a:xfrm>
          <a:prstGeom prst="chevron">
            <a:avLst>
              <a:gd name="adj" fmla="val 64544"/>
            </a:avLst>
          </a:prstGeom>
          <a:solidFill>
            <a:schemeClr val="bg2"/>
          </a:solidFill>
          <a:ln w="127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5EED8E4-9370-EC46-6905-0B574786BEC4}"/>
              </a:ext>
            </a:extLst>
          </p:cNvPr>
          <p:cNvSpPr txBox="1"/>
          <p:nvPr/>
        </p:nvSpPr>
        <p:spPr>
          <a:xfrm>
            <a:off x="6093674" y="5622538"/>
            <a:ext cx="628377"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Generate</a:t>
            </a:r>
            <a:endParaRPr lang="zh-CN" altLang="en-US"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Chevron 30">
            <a:extLst>
              <a:ext uri="{FF2B5EF4-FFF2-40B4-BE49-F238E27FC236}">
                <a16:creationId xmlns:a16="http://schemas.microsoft.com/office/drawing/2014/main" id="{210C260E-F245-4655-BCC0-EC39C86CB37A}"/>
              </a:ext>
            </a:extLst>
          </p:cNvPr>
          <p:cNvSpPr/>
          <p:nvPr/>
        </p:nvSpPr>
        <p:spPr>
          <a:xfrm>
            <a:off x="8286028" y="5130110"/>
            <a:ext cx="393990" cy="378280"/>
          </a:xfrm>
          <a:prstGeom prst="chevron">
            <a:avLst>
              <a:gd name="adj" fmla="val 64544"/>
            </a:avLst>
          </a:prstGeom>
          <a:solidFill>
            <a:schemeClr val="bg2"/>
          </a:solidFill>
          <a:ln w="1270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6A94F228-6EDB-9EC9-C3CC-4F685AB401DD}"/>
              </a:ext>
            </a:extLst>
          </p:cNvPr>
          <p:cNvSpPr txBox="1"/>
          <p:nvPr/>
        </p:nvSpPr>
        <p:spPr>
          <a:xfrm>
            <a:off x="8370614" y="5622537"/>
            <a:ext cx="259686"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Sell</a:t>
            </a:r>
            <a:endParaRPr lang="zh-CN" altLang="en-US"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94" name="图片 93">
            <a:extLst>
              <a:ext uri="{FF2B5EF4-FFF2-40B4-BE49-F238E27FC236}">
                <a16:creationId xmlns:a16="http://schemas.microsoft.com/office/drawing/2014/main" id="{B046188C-83ED-32B7-E0F9-A54808B77C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78348" y="5010138"/>
            <a:ext cx="496833" cy="595441"/>
          </a:xfrm>
          <a:prstGeom prst="rect">
            <a:avLst/>
          </a:prstGeom>
          <a:effectLst/>
        </p:spPr>
      </p:pic>
      <p:cxnSp>
        <p:nvCxnSpPr>
          <p:cNvPr id="95" name="Straight Arrow Connector 45">
            <a:extLst>
              <a:ext uri="{FF2B5EF4-FFF2-40B4-BE49-F238E27FC236}">
                <a16:creationId xmlns:a16="http://schemas.microsoft.com/office/drawing/2014/main" id="{FDACC764-19D9-FADD-1ACD-303619BF8CFA}"/>
              </a:ext>
            </a:extLst>
          </p:cNvPr>
          <p:cNvCxnSpPr>
            <a:cxnSpLocks/>
            <a:endCxn id="94" idx="2"/>
          </p:cNvCxnSpPr>
          <p:nvPr/>
        </p:nvCxnSpPr>
        <p:spPr>
          <a:xfrm flipV="1">
            <a:off x="9026765" y="5605579"/>
            <a:ext cx="0" cy="519380"/>
          </a:xfrm>
          <a:prstGeom prst="straightConnector1">
            <a:avLst/>
          </a:prstGeom>
          <a:ln w="1905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3D5E9A6A-6952-3EBD-AD4D-4E49608184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88892" y="6108334"/>
            <a:ext cx="493026" cy="569862"/>
          </a:xfrm>
          <a:prstGeom prst="rect">
            <a:avLst/>
          </a:prstGeom>
          <a:effectLst/>
        </p:spPr>
      </p:pic>
      <p:sp>
        <p:nvSpPr>
          <p:cNvPr id="101" name="文本框 100">
            <a:extLst>
              <a:ext uri="{FF2B5EF4-FFF2-40B4-BE49-F238E27FC236}">
                <a16:creationId xmlns:a16="http://schemas.microsoft.com/office/drawing/2014/main" id="{DFEBA0BC-CE01-6C89-6871-6840BBB4413A}"/>
              </a:ext>
            </a:extLst>
          </p:cNvPr>
          <p:cNvSpPr txBox="1"/>
          <p:nvPr/>
        </p:nvSpPr>
        <p:spPr>
          <a:xfrm>
            <a:off x="9234704" y="5816436"/>
            <a:ext cx="277320"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Buy</a:t>
            </a:r>
          </a:p>
        </p:txBody>
      </p:sp>
      <p:pic>
        <p:nvPicPr>
          <p:cNvPr id="103" name="图片 102">
            <a:extLst>
              <a:ext uri="{FF2B5EF4-FFF2-40B4-BE49-F238E27FC236}">
                <a16:creationId xmlns:a16="http://schemas.microsoft.com/office/drawing/2014/main" id="{2B4C7A9E-9FD9-7E9D-2608-F0BEEE66C9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5895" y="6079596"/>
            <a:ext cx="633602" cy="676662"/>
          </a:xfrm>
          <a:prstGeom prst="rect">
            <a:avLst/>
          </a:prstGeom>
          <a:effectLst/>
        </p:spPr>
      </p:pic>
      <p:cxnSp>
        <p:nvCxnSpPr>
          <p:cNvPr id="104" name="Straight Arrow Connector 45">
            <a:extLst>
              <a:ext uri="{FF2B5EF4-FFF2-40B4-BE49-F238E27FC236}">
                <a16:creationId xmlns:a16="http://schemas.microsoft.com/office/drawing/2014/main" id="{D45D0E3F-5000-F074-F11B-A06B8B3FCF7E}"/>
              </a:ext>
            </a:extLst>
          </p:cNvPr>
          <p:cNvCxnSpPr>
            <a:cxnSpLocks/>
            <a:stCxn id="100" idx="1"/>
            <a:endCxn id="103" idx="3"/>
          </p:cNvCxnSpPr>
          <p:nvPr/>
        </p:nvCxnSpPr>
        <p:spPr>
          <a:xfrm flipH="1">
            <a:off x="6349497" y="6393265"/>
            <a:ext cx="2439395" cy="24662"/>
          </a:xfrm>
          <a:prstGeom prst="straightConnector1">
            <a:avLst/>
          </a:prstGeom>
          <a:ln w="1905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B128BF3B-6FE3-8024-B288-954515FEF2E7}"/>
              </a:ext>
            </a:extLst>
          </p:cNvPr>
          <p:cNvSpPr txBox="1"/>
          <p:nvPr/>
        </p:nvSpPr>
        <p:spPr>
          <a:xfrm>
            <a:off x="7129949" y="6488762"/>
            <a:ext cx="873637"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Use coupons</a:t>
            </a:r>
          </a:p>
        </p:txBody>
      </p:sp>
      <p:pic>
        <p:nvPicPr>
          <p:cNvPr id="110" name="图片 109">
            <a:extLst>
              <a:ext uri="{FF2B5EF4-FFF2-40B4-BE49-F238E27FC236}">
                <a16:creationId xmlns:a16="http://schemas.microsoft.com/office/drawing/2014/main" id="{2CA510B3-FCAC-90FD-2A93-CDD13F4370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55082" y="5392751"/>
            <a:ext cx="573006" cy="527426"/>
          </a:xfrm>
          <a:prstGeom prst="rect">
            <a:avLst/>
          </a:prstGeom>
          <a:effectLst/>
        </p:spPr>
      </p:pic>
      <p:sp>
        <p:nvSpPr>
          <p:cNvPr id="112" name="Notched Right Arrow 23">
            <a:extLst>
              <a:ext uri="{FF2B5EF4-FFF2-40B4-BE49-F238E27FC236}">
                <a16:creationId xmlns:a16="http://schemas.microsoft.com/office/drawing/2014/main" id="{0F036429-DAD3-03B0-CB50-E69AC0B7C2FF}"/>
              </a:ext>
            </a:extLst>
          </p:cNvPr>
          <p:cNvSpPr/>
          <p:nvPr/>
        </p:nvSpPr>
        <p:spPr>
          <a:xfrm rot="5400000">
            <a:off x="5229829" y="5588008"/>
            <a:ext cx="438012" cy="155166"/>
          </a:xfrm>
          <a:prstGeom prst="notchedRightArrow">
            <a:avLst>
              <a:gd name="adj1" fmla="val 50000"/>
              <a:gd name="adj2" fmla="val 48528"/>
            </a:avLst>
          </a:prstGeom>
          <a:solidFill>
            <a:schemeClr val="bg2"/>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chemeClr val="bg1"/>
              </a:solidFill>
              <a:latin typeface="Arial" panose="020B0604020202020204" pitchFamily="34" charset="0"/>
              <a:cs typeface="Arial" panose="020B0604020202020204" pitchFamily="34" charset="0"/>
            </a:endParaRPr>
          </a:p>
        </p:txBody>
      </p:sp>
      <p:cxnSp>
        <p:nvCxnSpPr>
          <p:cNvPr id="113" name="Straight Arrow Connector 45">
            <a:extLst>
              <a:ext uri="{FF2B5EF4-FFF2-40B4-BE49-F238E27FC236}">
                <a16:creationId xmlns:a16="http://schemas.microsoft.com/office/drawing/2014/main" id="{E3000709-BC77-BB83-0DB4-15E265DE629C}"/>
              </a:ext>
            </a:extLst>
          </p:cNvPr>
          <p:cNvCxnSpPr>
            <a:cxnSpLocks/>
            <a:stCxn id="103" idx="1"/>
            <a:endCxn id="116" idx="2"/>
          </p:cNvCxnSpPr>
          <p:nvPr/>
        </p:nvCxnSpPr>
        <p:spPr>
          <a:xfrm flipH="1" flipV="1">
            <a:off x="5403335" y="6096512"/>
            <a:ext cx="312560" cy="321415"/>
          </a:xfrm>
          <a:prstGeom prst="straightConnector1">
            <a:avLst/>
          </a:prstGeom>
          <a:ln w="1905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FB621AA4-122D-8526-232B-7DD2A5D3CC88}"/>
              </a:ext>
            </a:extLst>
          </p:cNvPr>
          <p:cNvSpPr txBox="1"/>
          <p:nvPr/>
        </p:nvSpPr>
        <p:spPr>
          <a:xfrm>
            <a:off x="4873117" y="5896457"/>
            <a:ext cx="1060435" cy="200055"/>
          </a:xfrm>
          <a:prstGeom prst="rect">
            <a:avLst/>
          </a:prstGeom>
          <a:noFill/>
          <a:ln w="6350" cap="flat">
            <a:noFill/>
            <a:miter lim="800000"/>
          </a:ln>
          <a:effectLst/>
        </p:spPr>
        <p:txBody>
          <a:bodyPr wrap="square" lIns="0" tIns="0" rIns="0" bIns="0" rtlCol="0" anchor="t" anchorCtr="0">
            <a:spAutoFit/>
          </a:bodyPr>
          <a:lstStyle/>
          <a:p>
            <a:pPr algn="ctr">
              <a:spcBef>
                <a:spcPts val="600"/>
              </a:spcBef>
              <a:buClr>
                <a:schemeClr val="bg2"/>
              </a:buClr>
            </a:pPr>
            <a:r>
              <a:rPr lang="en-US" altLang="zh-CN" sz="13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Decrease profit</a:t>
            </a:r>
            <a:endParaRPr kumimoji="1" lang="zh-CN" altLang="en-US" sz="1400" dirty="0">
              <a:latin typeface="Arial" pitchFamily="34" charset="0"/>
              <a:cs typeface="Arial" pitchFamily="34" charset="0"/>
            </a:endParaRPr>
          </a:p>
        </p:txBody>
      </p:sp>
      <p:cxnSp>
        <p:nvCxnSpPr>
          <p:cNvPr id="117" name="Straight Arrow Connector 45">
            <a:extLst>
              <a:ext uri="{FF2B5EF4-FFF2-40B4-BE49-F238E27FC236}">
                <a16:creationId xmlns:a16="http://schemas.microsoft.com/office/drawing/2014/main" id="{4574C178-0B82-34BD-C25E-9E0F55956B11}"/>
              </a:ext>
            </a:extLst>
          </p:cNvPr>
          <p:cNvCxnSpPr>
            <a:cxnSpLocks/>
          </p:cNvCxnSpPr>
          <p:nvPr/>
        </p:nvCxnSpPr>
        <p:spPr>
          <a:xfrm flipV="1">
            <a:off x="6349497" y="6267407"/>
            <a:ext cx="2439395" cy="24662"/>
          </a:xfrm>
          <a:prstGeom prst="straightConnector1">
            <a:avLst/>
          </a:prstGeom>
          <a:ln w="19050" cap="flat">
            <a:solidFill>
              <a:schemeClr val="bg2"/>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13DEE393-20E8-B979-1135-40D06A1FC8E8}"/>
              </a:ext>
            </a:extLst>
          </p:cNvPr>
          <p:cNvSpPr txBox="1"/>
          <p:nvPr/>
        </p:nvSpPr>
        <p:spPr>
          <a:xfrm>
            <a:off x="7211644" y="6042971"/>
            <a:ext cx="780662" cy="180049"/>
          </a:xfrm>
          <a:prstGeom prst="rect">
            <a:avLst/>
          </a:prstGeom>
          <a:noFill/>
          <a:ln w="6350" cap="flat">
            <a:noFill/>
            <a:miter lim="800000"/>
          </a:ln>
          <a:effectLst/>
        </p:spPr>
        <p:txBody>
          <a:bodyPr wrap="none" lIns="0" tIns="0" rIns="0" bIns="0" rtlCol="0" anchor="t" anchorCtr="0">
            <a:spAutoFit/>
          </a:bodyPr>
          <a:lstStyle/>
          <a:p>
            <a:pPr algn="ctr" defTabSz="742950">
              <a:lnSpc>
                <a:spcPct val="90000"/>
              </a:lnSpc>
              <a:spcBef>
                <a:spcPts val="600"/>
              </a:spcBef>
              <a:buClr>
                <a:schemeClr val="bg2"/>
              </a:buClr>
            </a:pPr>
            <a:r>
              <a:rPr lang="en-US" altLang="zh-CN" sz="1300" b="1" i="1" dirty="0">
                <a:solidFill>
                  <a:srgbClr val="9B1717"/>
                </a:solidFill>
                <a:latin typeface="Times New Roman" panose="02020603050405020304" pitchFamily="18" charset="0"/>
                <a:ea typeface="等线" panose="02010600030101010101" pitchFamily="2" charset="-122"/>
                <a:cs typeface="Times New Roman" panose="02020603050405020304" pitchFamily="18" charset="0"/>
              </a:rPr>
              <a:t>Raise Price</a:t>
            </a:r>
            <a:endParaRPr lang="zh-CN" altLang="en-US" sz="1300" b="1" i="1" dirty="0">
              <a:solidFill>
                <a:srgbClr val="9B1717"/>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文本框 120">
            <a:extLst>
              <a:ext uri="{FF2B5EF4-FFF2-40B4-BE49-F238E27FC236}">
                <a16:creationId xmlns:a16="http://schemas.microsoft.com/office/drawing/2014/main" id="{D41C49DE-3AA2-B4CA-2FE9-ED6EF679737A}"/>
              </a:ext>
            </a:extLst>
          </p:cNvPr>
          <p:cNvSpPr txBox="1"/>
          <p:nvPr/>
        </p:nvSpPr>
        <p:spPr>
          <a:xfrm>
            <a:off x="4863244" y="4806679"/>
            <a:ext cx="2348400" cy="193899"/>
          </a:xfrm>
          <a:prstGeom prst="rect">
            <a:avLst/>
          </a:prstGeom>
          <a:noFill/>
          <a:ln w="6350" cap="flat">
            <a:noFill/>
            <a:miter lim="800000"/>
          </a:ln>
          <a:effectLst/>
        </p:spPr>
        <p:txBody>
          <a:bodyPr wrap="non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Industrial chain derivative risk</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sp>
        <p:nvSpPr>
          <p:cNvPr id="88" name="文本框 2">
            <a:extLst>
              <a:ext uri="{FF2B5EF4-FFF2-40B4-BE49-F238E27FC236}">
                <a16:creationId xmlns:a16="http://schemas.microsoft.com/office/drawing/2014/main" id="{C2A2422D-B553-D74E-B095-88CEA142EFF0}"/>
              </a:ext>
            </a:extLst>
          </p:cNvPr>
          <p:cNvSpPr txBox="1"/>
          <p:nvPr/>
        </p:nvSpPr>
        <p:spPr>
          <a:xfrm>
            <a:off x="291225" y="926944"/>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Summary and key techs</a:t>
            </a:r>
          </a:p>
        </p:txBody>
      </p:sp>
      <p:grpSp>
        <p:nvGrpSpPr>
          <p:cNvPr id="37" name="Group 36">
            <a:extLst>
              <a:ext uri="{FF2B5EF4-FFF2-40B4-BE49-F238E27FC236}">
                <a16:creationId xmlns:a16="http://schemas.microsoft.com/office/drawing/2014/main" id="{CF1B6003-4E6C-C447-ADA0-FC0DF03D08EE}"/>
              </a:ext>
            </a:extLst>
          </p:cNvPr>
          <p:cNvGrpSpPr/>
          <p:nvPr/>
        </p:nvGrpSpPr>
        <p:grpSpPr>
          <a:xfrm>
            <a:off x="496109" y="1340540"/>
            <a:ext cx="8754016" cy="1759644"/>
            <a:chOff x="488663" y="1547776"/>
            <a:chExt cx="8754016" cy="1759644"/>
          </a:xfrm>
          <a:effectLst/>
        </p:grpSpPr>
        <p:sp>
          <p:nvSpPr>
            <p:cNvPr id="4" name="Rounded Rectangle 14">
              <a:extLst>
                <a:ext uri="{FF2B5EF4-FFF2-40B4-BE49-F238E27FC236}">
                  <a16:creationId xmlns:a16="http://schemas.microsoft.com/office/drawing/2014/main" id="{5784C059-4AE4-EB06-488A-13183BF286B3}"/>
                </a:ext>
              </a:extLst>
            </p:cNvPr>
            <p:cNvSpPr/>
            <p:nvPr/>
          </p:nvSpPr>
          <p:spPr>
            <a:xfrm>
              <a:off x="488663" y="1965354"/>
              <a:ext cx="2286255" cy="770226"/>
            </a:xfrm>
            <a:prstGeom prst="roundRect">
              <a:avLst>
                <a:gd name="adj" fmla="val 6876"/>
              </a:avLst>
            </a:prstGeom>
            <a:solidFill>
              <a:schemeClr val="accent5">
                <a:lumMod val="20000"/>
                <a:lumOff val="80000"/>
              </a:schemeClr>
            </a:solidFill>
            <a:ln w="19050" cap="flat">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Forge a coupon code that gives you a 99% discount.</a:t>
              </a:r>
            </a:p>
          </p:txBody>
        </p:sp>
        <p:sp>
          <p:nvSpPr>
            <p:cNvPr id="9" name="Chevron 40">
              <a:extLst>
                <a:ext uri="{FF2B5EF4-FFF2-40B4-BE49-F238E27FC236}">
                  <a16:creationId xmlns:a16="http://schemas.microsoft.com/office/drawing/2014/main" id="{1AA026A0-FEB0-FF6F-78D8-653692501D61}"/>
                </a:ext>
              </a:extLst>
            </p:cNvPr>
            <p:cNvSpPr/>
            <p:nvPr/>
          </p:nvSpPr>
          <p:spPr>
            <a:xfrm>
              <a:off x="6076361" y="2152445"/>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449EDAF8-C1BA-7C4F-8CC5-BBAFAABFCB6B}"/>
                </a:ext>
              </a:extLst>
            </p:cNvPr>
            <p:cNvGrpSpPr/>
            <p:nvPr/>
          </p:nvGrpSpPr>
          <p:grpSpPr>
            <a:xfrm>
              <a:off x="3785832" y="1637827"/>
              <a:ext cx="1988143" cy="1474153"/>
              <a:chOff x="3836079" y="1705911"/>
              <a:chExt cx="1988143" cy="1474153"/>
            </a:xfrm>
          </p:grpSpPr>
          <p:sp>
            <p:nvSpPr>
              <p:cNvPr id="5" name="Rounded Rectangle 19">
                <a:extLst>
                  <a:ext uri="{FF2B5EF4-FFF2-40B4-BE49-F238E27FC236}">
                    <a16:creationId xmlns:a16="http://schemas.microsoft.com/office/drawing/2014/main" id="{1BE72C9D-2325-B319-095B-43D8B5C70745}"/>
                  </a:ext>
                </a:extLst>
              </p:cNvPr>
              <p:cNvSpPr/>
              <p:nvPr/>
            </p:nvSpPr>
            <p:spPr>
              <a:xfrm>
                <a:off x="3836080" y="1705911"/>
                <a:ext cx="1988141" cy="288032"/>
              </a:xfrm>
              <a:prstGeom prst="roundRect">
                <a:avLst>
                  <a:gd name="adj" fmla="val 10252"/>
                </a:avLst>
              </a:prstGeom>
              <a:solidFill>
                <a:schemeClr val="accent6">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Null Byte Injection</a:t>
                </a:r>
              </a:p>
            </p:txBody>
          </p:sp>
          <p:sp>
            <p:nvSpPr>
              <p:cNvPr id="6" name="Rounded Rectangle 20">
                <a:extLst>
                  <a:ext uri="{FF2B5EF4-FFF2-40B4-BE49-F238E27FC236}">
                    <a16:creationId xmlns:a16="http://schemas.microsoft.com/office/drawing/2014/main" id="{C35DB0C5-8159-D289-6874-63480169B515}"/>
                  </a:ext>
                </a:extLst>
              </p:cNvPr>
              <p:cNvSpPr/>
              <p:nvPr/>
            </p:nvSpPr>
            <p:spPr>
              <a:xfrm>
                <a:off x="3836081" y="2101954"/>
                <a:ext cx="1988141" cy="487519"/>
              </a:xfrm>
              <a:prstGeom prst="roundRect">
                <a:avLst>
                  <a:gd name="adj" fmla="val 10252"/>
                </a:avLst>
              </a:prstGeom>
              <a:solidFill>
                <a:schemeClr val="accent4">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Reversible Encryption Algorithm z85</a:t>
                </a:r>
              </a:p>
            </p:txBody>
          </p:sp>
          <p:sp>
            <p:nvSpPr>
              <p:cNvPr id="15" name="Rounded Rectangle 19">
                <a:extLst>
                  <a:ext uri="{FF2B5EF4-FFF2-40B4-BE49-F238E27FC236}">
                    <a16:creationId xmlns:a16="http://schemas.microsoft.com/office/drawing/2014/main" id="{8B51E26E-5B83-1F5F-8141-D4FBC739520B}"/>
                  </a:ext>
                </a:extLst>
              </p:cNvPr>
              <p:cNvSpPr/>
              <p:nvPr/>
            </p:nvSpPr>
            <p:spPr>
              <a:xfrm>
                <a:off x="3836079" y="2692546"/>
                <a:ext cx="1988141" cy="487518"/>
              </a:xfrm>
              <a:prstGeom prst="roundRect">
                <a:avLst>
                  <a:gd name="adj" fmla="val 10252"/>
                </a:avLst>
              </a:prstGeom>
              <a:solidFill>
                <a:schemeClr val="bg2">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Regularity of Promo Code Format</a:t>
                </a:r>
              </a:p>
            </p:txBody>
          </p:sp>
        </p:grpSp>
        <p:pic>
          <p:nvPicPr>
            <p:cNvPr id="41" name="图形 40" descr="文档">
              <a:extLst>
                <a:ext uri="{FF2B5EF4-FFF2-40B4-BE49-F238E27FC236}">
                  <a16:creationId xmlns:a16="http://schemas.microsoft.com/office/drawing/2014/main" id="{91F9C01B-36B1-3AB0-869C-22E12EB2F4C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19091" y="1613765"/>
              <a:ext cx="425968" cy="425968"/>
            </a:xfrm>
            <a:prstGeom prst="rect">
              <a:avLst/>
            </a:prstGeom>
          </p:spPr>
        </p:pic>
        <p:sp>
          <p:nvSpPr>
            <p:cNvPr id="43" name="文本框 42">
              <a:extLst>
                <a:ext uri="{FF2B5EF4-FFF2-40B4-BE49-F238E27FC236}">
                  <a16:creationId xmlns:a16="http://schemas.microsoft.com/office/drawing/2014/main" id="{620443C2-8451-D1E8-9557-B420636D6912}"/>
                </a:ext>
              </a:extLst>
            </p:cNvPr>
            <p:cNvSpPr txBox="1"/>
            <p:nvPr/>
          </p:nvSpPr>
          <p:spPr>
            <a:xfrm>
              <a:off x="7185240" y="1598997"/>
              <a:ext cx="2057439" cy="307777"/>
            </a:xfrm>
            <a:prstGeom prst="rect">
              <a:avLst/>
            </a:prstGeom>
            <a:noFill/>
            <a:ln w="6350" cap="flat">
              <a:noFill/>
              <a:miter lim="800000"/>
            </a:ln>
          </p:spPr>
          <p:txBody>
            <a:bodyPr wrap="square">
              <a:spAutoFit/>
            </a:bodyPr>
            <a:lstStyle/>
            <a:p>
              <a:r>
                <a:rPr lang="en-US" altLang="zh-CN" sz="1400" i="1" dirty="0">
                  <a:latin typeface="Times New Roman" panose="02020603050405020304" pitchFamily="18" charset="0"/>
                  <a:cs typeface="Times New Roman" panose="02020603050405020304" pitchFamily="18" charset="0"/>
                </a:rPr>
                <a:t>coupons_2013.adoc.bak</a:t>
              </a:r>
              <a:endParaRPr lang="zh-CN" altLang="en-US" sz="1400" i="1" dirty="0">
                <a:latin typeface="Times New Roman" panose="02020603050405020304" pitchFamily="18" charset="0"/>
                <a:cs typeface="Times New Roman" panose="02020603050405020304" pitchFamily="18" charset="0"/>
              </a:endParaRPr>
            </a:p>
          </p:txBody>
        </p:sp>
        <p:pic>
          <p:nvPicPr>
            <p:cNvPr id="45" name="图形 44" descr="解除锁定">
              <a:extLst>
                <a:ext uri="{FF2B5EF4-FFF2-40B4-BE49-F238E27FC236}">
                  <a16:creationId xmlns:a16="http://schemas.microsoft.com/office/drawing/2014/main" id="{F39D6F1E-1039-8BB8-DCD3-4D62C5F98B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11677" y="2083410"/>
              <a:ext cx="421143" cy="421143"/>
            </a:xfrm>
            <a:prstGeom prst="rect">
              <a:avLst/>
            </a:prstGeom>
          </p:spPr>
        </p:pic>
        <p:sp>
          <p:nvSpPr>
            <p:cNvPr id="47" name="文本框 46">
              <a:extLst>
                <a:ext uri="{FF2B5EF4-FFF2-40B4-BE49-F238E27FC236}">
                  <a16:creationId xmlns:a16="http://schemas.microsoft.com/office/drawing/2014/main" id="{F16CC5E8-413A-99C2-D4FE-CC9F4002931F}"/>
                </a:ext>
              </a:extLst>
            </p:cNvPr>
            <p:cNvSpPr txBox="1"/>
            <p:nvPr/>
          </p:nvSpPr>
          <p:spPr>
            <a:xfrm>
              <a:off x="7211987" y="2120564"/>
              <a:ext cx="1818203" cy="307777"/>
            </a:xfrm>
            <a:prstGeom prst="rect">
              <a:avLst/>
            </a:prstGeom>
            <a:noFill/>
            <a:ln w="6350" cap="flat">
              <a:noFill/>
              <a:miter lim="800000"/>
            </a:ln>
          </p:spPr>
          <p:txBody>
            <a:bodyPr wrap="square">
              <a:spAutoFit/>
            </a:bodyPr>
            <a:lstStyle/>
            <a:p>
              <a:r>
                <a:rPr lang="en-US" altLang="zh-CN" sz="1400" b="0" i="0" dirty="0">
                  <a:solidFill>
                    <a:srgbClr val="222222"/>
                  </a:solidFill>
                  <a:effectLst/>
                  <a:latin typeface="Times New Roman" panose="02020603050405020304" pitchFamily="18" charset="0"/>
                  <a:cs typeface="Times New Roman" panose="02020603050405020304" pitchFamily="18" charset="0"/>
                </a:rPr>
                <a:t>z85 -d </a:t>
              </a:r>
              <a:r>
                <a:rPr lang="zh-CN" altLang="en-US" sz="1400" b="0" i="0" dirty="0">
                  <a:solidFill>
                    <a:srgbClr val="222222"/>
                  </a:solidFill>
                  <a:effectLst/>
                  <a:latin typeface="Times New Roman" panose="02020603050405020304" pitchFamily="18" charset="0"/>
                  <a:cs typeface="Times New Roman" panose="02020603050405020304" pitchFamily="18" charset="0"/>
                </a:rPr>
                <a:t>“</a:t>
              </a:r>
              <a:r>
                <a:rPr lang="en-US" altLang="zh-CN" sz="1400" b="0" i="0" dirty="0">
                  <a:solidFill>
                    <a:srgbClr val="222222"/>
                  </a:solidFill>
                  <a:effectLst/>
                  <a:latin typeface="Times New Roman" panose="02020603050405020304" pitchFamily="18" charset="0"/>
                  <a:cs typeface="Times New Roman" panose="02020603050405020304" pitchFamily="18" charset="0"/>
                </a:rPr>
                <a:t>Coupon</a:t>
              </a:r>
              <a:r>
                <a:rPr lang="zh-CN" altLang="en-US" sz="1400" b="0" i="0" dirty="0">
                  <a:solidFill>
                    <a:srgbClr val="222222"/>
                  </a:solidFill>
                  <a:effectLst/>
                  <a:latin typeface="Times New Roman" panose="02020603050405020304" pitchFamily="18" charset="0"/>
                  <a:cs typeface="Times New Roman" panose="02020603050405020304" pitchFamily="18" charset="0"/>
                </a:rPr>
                <a:t> </a:t>
              </a:r>
              <a:r>
                <a:rPr lang="en-US" altLang="zh-CN" sz="1400" b="0" i="0" dirty="0">
                  <a:solidFill>
                    <a:srgbClr val="222222"/>
                  </a:solidFill>
                  <a:effectLst/>
                  <a:latin typeface="Times New Roman" panose="02020603050405020304" pitchFamily="18" charset="0"/>
                  <a:cs typeface="Times New Roman" panose="02020603050405020304" pitchFamily="18" charset="0"/>
                </a:rPr>
                <a:t>code</a:t>
              </a:r>
              <a:r>
                <a:rPr lang="zh-CN" altLang="en-US" sz="1400" b="0" i="0" dirty="0">
                  <a:solidFill>
                    <a:srgbClr val="222222"/>
                  </a:solidFill>
                  <a:effectLst/>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pic>
          <p:nvPicPr>
            <p:cNvPr id="49" name="图形 48" descr="钥匙">
              <a:extLst>
                <a:ext uri="{FF2B5EF4-FFF2-40B4-BE49-F238E27FC236}">
                  <a16:creationId xmlns:a16="http://schemas.microsoft.com/office/drawing/2014/main" id="{34FA66C8-742C-42C7-002F-8D6B6FB13B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65071" y="2683905"/>
              <a:ext cx="421143" cy="421143"/>
            </a:xfrm>
            <a:prstGeom prst="rect">
              <a:avLst/>
            </a:prstGeom>
          </p:spPr>
        </p:pic>
        <p:sp>
          <p:nvSpPr>
            <p:cNvPr id="51" name="文本框 50">
              <a:extLst>
                <a:ext uri="{FF2B5EF4-FFF2-40B4-BE49-F238E27FC236}">
                  <a16:creationId xmlns:a16="http://schemas.microsoft.com/office/drawing/2014/main" id="{9514C207-6593-F5F0-2499-6313A9E2205C}"/>
                </a:ext>
              </a:extLst>
            </p:cNvPr>
            <p:cNvSpPr txBox="1"/>
            <p:nvPr/>
          </p:nvSpPr>
          <p:spPr>
            <a:xfrm>
              <a:off x="7197404" y="2568756"/>
              <a:ext cx="1818203" cy="738664"/>
            </a:xfrm>
            <a:prstGeom prst="rect">
              <a:avLst/>
            </a:prstGeom>
            <a:noFill/>
            <a:ln w="6350" cap="flat">
              <a:noFill/>
              <a:miter lim="800000"/>
            </a:ln>
          </p:spPr>
          <p:txBody>
            <a:bodyPr wrap="square">
              <a:spAutoFit/>
            </a:bodyPr>
            <a:lstStyle/>
            <a:p>
              <a:r>
                <a:rPr lang="en-US" altLang="zh-CN" sz="1400" b="1" i="0" dirty="0">
                  <a:solidFill>
                    <a:srgbClr val="222222"/>
                  </a:solidFill>
                  <a:effectLst/>
                  <a:latin typeface="Times New Roman" panose="02020603050405020304" pitchFamily="18" charset="0"/>
                  <a:cs typeface="Times New Roman" panose="02020603050405020304" pitchFamily="18" charset="0"/>
                </a:rPr>
                <a:t>JAN17-50</a:t>
              </a:r>
              <a:r>
                <a:rPr lang="en-US" altLang="zh-CN" sz="1400" dirty="0">
                  <a:solidFill>
                    <a:srgbClr val="222222"/>
                  </a:solidFill>
                  <a:latin typeface="Times New Roman" panose="02020603050405020304" pitchFamily="18" charset="0"/>
                  <a:cs typeface="Times New Roman" panose="02020603050405020304" pitchFamily="18" charset="0"/>
                </a:rPr>
                <a:t>: At Jan 17</a:t>
              </a:r>
              <a:r>
                <a:rPr lang="en-US" altLang="zh-CN" sz="1400" baseline="30000" dirty="0">
                  <a:solidFill>
                    <a:srgbClr val="222222"/>
                  </a:solidFill>
                  <a:latin typeface="Times New Roman" panose="02020603050405020304" pitchFamily="18" charset="0"/>
                  <a:cs typeface="Times New Roman" panose="02020603050405020304" pitchFamily="18" charset="0"/>
                </a:rPr>
                <a:t>th</a:t>
              </a:r>
              <a:r>
                <a:rPr lang="en-US" altLang="zh-CN" sz="1400" dirty="0">
                  <a:solidFill>
                    <a:srgbClr val="222222"/>
                  </a:solidFill>
                  <a:latin typeface="Times New Roman" panose="02020603050405020304" pitchFamily="18" charset="0"/>
                  <a:cs typeface="Times New Roman" panose="02020603050405020304" pitchFamily="18" charset="0"/>
                </a:rPr>
                <a:t>, the coupon offers 50% discount </a:t>
              </a:r>
              <a:endParaRPr lang="zh-CN" altLang="en-US" sz="1400" dirty="0">
                <a:latin typeface="Times New Roman" panose="02020603050405020304" pitchFamily="18" charset="0"/>
                <a:cs typeface="Times New Roman" panose="02020603050405020304" pitchFamily="18" charset="0"/>
              </a:endParaRPr>
            </a:p>
          </p:txBody>
        </p:sp>
        <p:sp>
          <p:nvSpPr>
            <p:cNvPr id="52" name="Rectangle 99">
              <a:extLst>
                <a:ext uri="{FF2B5EF4-FFF2-40B4-BE49-F238E27FC236}">
                  <a16:creationId xmlns:a16="http://schemas.microsoft.com/office/drawing/2014/main" id="{A44B410D-DA82-CFC5-9220-A3E3AB3D310B}"/>
                </a:ext>
              </a:extLst>
            </p:cNvPr>
            <p:cNvSpPr/>
            <p:nvPr/>
          </p:nvSpPr>
          <p:spPr>
            <a:xfrm>
              <a:off x="6731829" y="1547776"/>
              <a:ext cx="2451835" cy="1759644"/>
            </a:xfrm>
            <a:prstGeom prst="rect">
              <a:avLst/>
            </a:prstGeom>
            <a:noFill/>
            <a:ln w="1905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sp>
          <p:nvSpPr>
            <p:cNvPr id="93" name="Chevron 40">
              <a:extLst>
                <a:ext uri="{FF2B5EF4-FFF2-40B4-BE49-F238E27FC236}">
                  <a16:creationId xmlns:a16="http://schemas.microsoft.com/office/drawing/2014/main" id="{0C63435C-C2A3-7E45-9594-9F77966EE8E0}"/>
                </a:ext>
              </a:extLst>
            </p:cNvPr>
            <p:cNvSpPr/>
            <p:nvPr/>
          </p:nvSpPr>
          <p:spPr>
            <a:xfrm>
              <a:off x="3130069" y="2152445"/>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cxnSp>
          <p:nvCxnSpPr>
            <p:cNvPr id="96" name="直线箭头连接符 24">
              <a:extLst>
                <a:ext uri="{FF2B5EF4-FFF2-40B4-BE49-F238E27FC236}">
                  <a16:creationId xmlns:a16="http://schemas.microsoft.com/office/drawing/2014/main" id="{FA4543BD-D6C1-7340-8F0C-00D9350E94D1}"/>
                </a:ext>
              </a:extLst>
            </p:cNvPr>
            <p:cNvCxnSpPr>
              <a:cxnSpLocks/>
            </p:cNvCxnSpPr>
            <p:nvPr/>
          </p:nvCxnSpPr>
          <p:spPr>
            <a:xfrm flipH="1">
              <a:off x="8003586" y="1925859"/>
              <a:ext cx="0" cy="252000"/>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97" name="直线箭头连接符 25">
              <a:extLst>
                <a:ext uri="{FF2B5EF4-FFF2-40B4-BE49-F238E27FC236}">
                  <a16:creationId xmlns:a16="http://schemas.microsoft.com/office/drawing/2014/main" id="{3DBD2A3F-5BB9-6845-9DE9-3A937CBA22F4}"/>
                </a:ext>
              </a:extLst>
            </p:cNvPr>
            <p:cNvCxnSpPr>
              <a:cxnSpLocks/>
            </p:cNvCxnSpPr>
            <p:nvPr/>
          </p:nvCxnSpPr>
          <p:spPr>
            <a:xfrm>
              <a:off x="8003586" y="2349674"/>
              <a:ext cx="0" cy="255981"/>
            </a:xfrm>
            <a:prstGeom prst="straightConnector1">
              <a:avLst/>
            </a:prstGeom>
            <a:ln w="12700" cap="flat">
              <a:solidFill>
                <a:schemeClr val="tx1"/>
              </a:solidFill>
              <a:miter lim="800000"/>
              <a:headEnd type="none" w="med" len="med"/>
              <a:tailEnd type="stealth" w="lg" len="lg"/>
            </a:ln>
            <a:effectLst/>
          </p:spPr>
          <p:style>
            <a:lnRef idx="1">
              <a:schemeClr val="accent1"/>
            </a:lnRef>
            <a:fillRef idx="0">
              <a:schemeClr val="accent1"/>
            </a:fillRef>
            <a:effectRef idx="0">
              <a:schemeClr val="accent1"/>
            </a:effectRef>
            <a:fontRef idx="minor">
              <a:schemeClr val="tx1"/>
            </a:fontRef>
          </p:style>
        </p:cxnSp>
      </p:grpSp>
      <p:sp>
        <p:nvSpPr>
          <p:cNvPr id="98" name="文本框 32">
            <a:extLst>
              <a:ext uri="{FF2B5EF4-FFF2-40B4-BE49-F238E27FC236}">
                <a16:creationId xmlns:a16="http://schemas.microsoft.com/office/drawing/2014/main" id="{9DCB47C7-C050-0942-8183-2B00E2CED5BF}"/>
              </a:ext>
            </a:extLst>
          </p:cNvPr>
          <p:cNvSpPr txBox="1"/>
          <p:nvPr/>
        </p:nvSpPr>
        <p:spPr>
          <a:xfrm>
            <a:off x="243673" y="3110007"/>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Practical Significance and Lessons Learned </a:t>
            </a:r>
          </a:p>
        </p:txBody>
      </p:sp>
      <p:sp>
        <p:nvSpPr>
          <p:cNvPr id="99" name="TextBox 98">
            <a:extLst>
              <a:ext uri="{FF2B5EF4-FFF2-40B4-BE49-F238E27FC236}">
                <a16:creationId xmlns:a16="http://schemas.microsoft.com/office/drawing/2014/main" id="{AB7DEA87-AC97-0A40-91C2-92A83F71C0B1}"/>
              </a:ext>
            </a:extLst>
          </p:cNvPr>
          <p:cNvSpPr txBox="1"/>
          <p:nvPr/>
        </p:nvSpPr>
        <p:spPr>
          <a:xfrm>
            <a:off x="134269" y="6308615"/>
            <a:ext cx="4521825" cy="369332"/>
          </a:xfrm>
          <a:prstGeom prst="rect">
            <a:avLst/>
          </a:prstGeom>
          <a:noFill/>
          <a:ln w="6350" cap="flat">
            <a:noFill/>
            <a:miter lim="800000"/>
          </a:ln>
        </p:spPr>
        <p:txBody>
          <a:bodyPr wrap="square">
            <a:spAutoFit/>
          </a:bodyPr>
          <a:lstStyle/>
          <a:p>
            <a:pPr algn="ctr">
              <a:lnSpc>
                <a:spcPct val="90000"/>
              </a:lnSpc>
              <a:spcBef>
                <a:spcPts val="600"/>
              </a:spcBef>
              <a:buClr>
                <a:schemeClr val="bg2"/>
              </a:buClr>
            </a:pPr>
            <a:r>
              <a:rPr kumimoji="1" lang="en-US" altLang="zh-CN" sz="2000" b="1" dirty="0">
                <a:solidFill>
                  <a:srgbClr val="9B1717"/>
                </a:solidFill>
                <a:latin typeface="Times New Roman" panose="02020603050405020304" pitchFamily="18" charset="0"/>
                <a:cs typeface="Times New Roman" panose="02020603050405020304" pitchFamily="18" charset="0"/>
              </a:rPr>
              <a:t>Cases in Reality</a:t>
            </a:r>
            <a:endParaRPr kumimoji="1" lang="zh-CN" altLang="en-US" sz="2000" b="1" dirty="0">
              <a:solidFill>
                <a:srgbClr val="9B1717"/>
              </a:solidFill>
              <a:latin typeface="Times New Roman" panose="02020603050405020304" pitchFamily="18" charset="0"/>
              <a:cs typeface="Times New Roman" panose="02020603050405020304" pitchFamily="18" charset="0"/>
            </a:endParaRPr>
          </a:p>
        </p:txBody>
      </p:sp>
      <p:sp>
        <p:nvSpPr>
          <p:cNvPr id="102" name="标题 1">
            <a:extLst>
              <a:ext uri="{FF2B5EF4-FFF2-40B4-BE49-F238E27FC236}">
                <a16:creationId xmlns:a16="http://schemas.microsoft.com/office/drawing/2014/main" id="{00F05821-D73D-2F46-9671-127D9145CC85}"/>
              </a:ext>
            </a:extLst>
          </p:cNvPr>
          <p:cNvSpPr>
            <a:spLocks noGrp="1"/>
          </p:cNvSpPr>
          <p:nvPr>
            <p:ph type="title"/>
          </p:nvPr>
        </p:nvSpPr>
        <p:spPr>
          <a:xfrm>
            <a:off x="415702" y="369454"/>
            <a:ext cx="7236804" cy="540060"/>
          </a:xfrm>
        </p:spPr>
        <p:txBody>
          <a:bodyPr anchor="ctr"/>
          <a:lstStyle/>
          <a:p>
            <a:pPr>
              <a:lnSpc>
                <a:spcPct val="100000"/>
              </a:lnSpc>
              <a:spcBef>
                <a:spcPts val="0"/>
              </a:spcBef>
            </a:pPr>
            <a:r>
              <a:rPr lang="en-US" altLang="zh-CN" b="1" dirty="0"/>
              <a:t>V. </a:t>
            </a:r>
            <a:r>
              <a:rPr lang="en-US" dirty="0"/>
              <a:t>Conclusion: </a:t>
            </a:r>
            <a:r>
              <a:rPr lang="en-US" b="1" dirty="0"/>
              <a:t>Reversible Encryption</a:t>
            </a:r>
          </a:p>
        </p:txBody>
      </p:sp>
    </p:spTree>
    <p:extLst>
      <p:ext uri="{BB962C8B-B14F-4D97-AF65-F5344CB8AC3E}">
        <p14:creationId xmlns:p14="http://schemas.microsoft.com/office/powerpoint/2010/main" val="15580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27623A4A-1561-FC5D-7897-FED7FC2B15A2}"/>
              </a:ext>
            </a:extLst>
          </p:cNvPr>
          <p:cNvGrpSpPr/>
          <p:nvPr/>
        </p:nvGrpSpPr>
        <p:grpSpPr>
          <a:xfrm>
            <a:off x="203650" y="3990291"/>
            <a:ext cx="3115332" cy="1959689"/>
            <a:chOff x="203650" y="4083282"/>
            <a:chExt cx="3115332" cy="1959689"/>
          </a:xfrm>
        </p:grpSpPr>
        <p:sp>
          <p:nvSpPr>
            <p:cNvPr id="68" name="矩形: 圆角 103">
              <a:extLst>
                <a:ext uri="{FF2B5EF4-FFF2-40B4-BE49-F238E27FC236}">
                  <a16:creationId xmlns:a16="http://schemas.microsoft.com/office/drawing/2014/main" id="{F2D27738-1CE1-9342-4390-EE3321B5645A}"/>
                </a:ext>
              </a:extLst>
            </p:cNvPr>
            <p:cNvSpPr/>
            <p:nvPr>
              <p:custDataLst>
                <p:tags r:id="rId3"/>
              </p:custDataLst>
            </p:nvPr>
          </p:nvSpPr>
          <p:spPr>
            <a:xfrm flipV="1">
              <a:off x="203650" y="4083282"/>
              <a:ext cx="3115332" cy="1959689"/>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8" name="图片 47">
              <a:extLst>
                <a:ext uri="{FF2B5EF4-FFF2-40B4-BE49-F238E27FC236}">
                  <a16:creationId xmlns:a16="http://schemas.microsoft.com/office/drawing/2014/main" id="{A8520102-6206-9FDD-9EB9-05B5A5C2B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779" y="4162539"/>
              <a:ext cx="3006372" cy="1833946"/>
            </a:xfrm>
            <a:prstGeom prst="rect">
              <a:avLst/>
            </a:prstGeom>
            <a:scene3d>
              <a:camera prst="perspectiveRight"/>
              <a:lightRig rig="threePt" dir="t"/>
            </a:scene3d>
          </p:spPr>
        </p:pic>
      </p:grpSp>
      <p:grpSp>
        <p:nvGrpSpPr>
          <p:cNvPr id="57" name="组合 56">
            <a:extLst>
              <a:ext uri="{FF2B5EF4-FFF2-40B4-BE49-F238E27FC236}">
                <a16:creationId xmlns:a16="http://schemas.microsoft.com/office/drawing/2014/main" id="{15DC5FA9-D3A0-F325-03FB-70E97B965CC9}"/>
              </a:ext>
            </a:extLst>
          </p:cNvPr>
          <p:cNvGrpSpPr/>
          <p:nvPr/>
        </p:nvGrpSpPr>
        <p:grpSpPr>
          <a:xfrm>
            <a:off x="629336" y="3970521"/>
            <a:ext cx="3251861" cy="2108338"/>
            <a:chOff x="596031" y="4279500"/>
            <a:chExt cx="3251861" cy="2108338"/>
          </a:xfrm>
        </p:grpSpPr>
        <p:sp>
          <p:nvSpPr>
            <p:cNvPr id="71" name="矩形: 圆角 103">
              <a:extLst>
                <a:ext uri="{FF2B5EF4-FFF2-40B4-BE49-F238E27FC236}">
                  <a16:creationId xmlns:a16="http://schemas.microsoft.com/office/drawing/2014/main" id="{7F8EF08B-B05D-DEA0-7324-6369CA6AB54F}"/>
                </a:ext>
              </a:extLst>
            </p:cNvPr>
            <p:cNvSpPr/>
            <p:nvPr>
              <p:custDataLst>
                <p:tags r:id="rId2"/>
              </p:custDataLst>
            </p:nvPr>
          </p:nvSpPr>
          <p:spPr>
            <a:xfrm flipV="1">
              <a:off x="596031" y="4279500"/>
              <a:ext cx="3251861" cy="2108338"/>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54" name="图片 53">
              <a:extLst>
                <a:ext uri="{FF2B5EF4-FFF2-40B4-BE49-F238E27FC236}">
                  <a16:creationId xmlns:a16="http://schemas.microsoft.com/office/drawing/2014/main" id="{4E0DD4B9-D3BD-8BDA-86AD-B69F22435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112" y="4418847"/>
              <a:ext cx="3069192" cy="1799011"/>
            </a:xfrm>
            <a:prstGeom prst="rect">
              <a:avLst/>
            </a:prstGeom>
            <a:scene3d>
              <a:camera prst="perspectiveRight"/>
              <a:lightRig rig="threePt" dir="t"/>
            </a:scene3d>
          </p:spPr>
        </p:pic>
      </p:grpSp>
      <p:grpSp>
        <p:nvGrpSpPr>
          <p:cNvPr id="64" name="组合 63">
            <a:extLst>
              <a:ext uri="{FF2B5EF4-FFF2-40B4-BE49-F238E27FC236}">
                <a16:creationId xmlns:a16="http://schemas.microsoft.com/office/drawing/2014/main" id="{F497DA9E-766B-D618-2FE1-E540166DD6CF}"/>
              </a:ext>
            </a:extLst>
          </p:cNvPr>
          <p:cNvGrpSpPr/>
          <p:nvPr/>
        </p:nvGrpSpPr>
        <p:grpSpPr>
          <a:xfrm>
            <a:off x="1168613" y="3897846"/>
            <a:ext cx="3229814" cy="2325681"/>
            <a:chOff x="808923" y="3990836"/>
            <a:chExt cx="3229814" cy="2325681"/>
          </a:xfrm>
        </p:grpSpPr>
        <p:sp>
          <p:nvSpPr>
            <p:cNvPr id="70" name="矩形: 圆角 103">
              <a:extLst>
                <a:ext uri="{FF2B5EF4-FFF2-40B4-BE49-F238E27FC236}">
                  <a16:creationId xmlns:a16="http://schemas.microsoft.com/office/drawing/2014/main" id="{613971FF-DD6D-E229-A424-5612C0B0C808}"/>
                </a:ext>
              </a:extLst>
            </p:cNvPr>
            <p:cNvSpPr/>
            <p:nvPr>
              <p:custDataLst>
                <p:tags r:id="rId1"/>
              </p:custDataLst>
            </p:nvPr>
          </p:nvSpPr>
          <p:spPr>
            <a:xfrm flipV="1">
              <a:off x="808923" y="3990836"/>
              <a:ext cx="3229814" cy="2325681"/>
            </a:xfrm>
            <a:prstGeom prst="roundRect">
              <a:avLst>
                <a:gd name="adj" fmla="val 5364"/>
              </a:avLst>
            </a:prstGeom>
            <a:gradFill>
              <a:gsLst>
                <a:gs pos="0">
                  <a:schemeClr val="accent1">
                    <a:lumMod val="5000"/>
                    <a:lumOff val="95000"/>
                  </a:schemeClr>
                </a:gs>
                <a:gs pos="100000">
                  <a:schemeClr val="bg1"/>
                </a:gs>
                <a:gs pos="7000">
                  <a:schemeClr val="accent1">
                    <a:lumMod val="30000"/>
                    <a:lumOff val="70000"/>
                    <a:alpha val="0"/>
                  </a:schemeClr>
                </a:gs>
              </a:gsLst>
              <a:lin ang="18000000" scaled="0"/>
            </a:gradFill>
            <a:ln w="19050">
              <a:gradFill flip="none" rotWithShape="1">
                <a:gsLst>
                  <a:gs pos="0">
                    <a:schemeClr val="accent1">
                      <a:lumMod val="5000"/>
                      <a:lumOff val="95000"/>
                    </a:schemeClr>
                  </a:gs>
                  <a:gs pos="100000">
                    <a:schemeClr val="bg1"/>
                  </a:gs>
                  <a:gs pos="58000">
                    <a:schemeClr val="accent1">
                      <a:lumMod val="30000"/>
                      <a:lumOff val="70000"/>
                      <a:alpha val="0"/>
                    </a:schemeClr>
                  </a:gs>
                </a:gsLst>
                <a:lin ang="18000000" scaled="0"/>
                <a:tileRect/>
              </a:gradFill>
            </a:ln>
            <a:effectLst>
              <a:outerShdw blurRad="63500" sx="102000" sy="102000" algn="ctr" rotWithShape="0">
                <a:prstClr val="black">
                  <a:alpha val="40000"/>
                </a:prstClr>
              </a:outerShdw>
            </a:effectLst>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62" name="图片 61">
              <a:extLst>
                <a:ext uri="{FF2B5EF4-FFF2-40B4-BE49-F238E27FC236}">
                  <a16:creationId xmlns:a16="http://schemas.microsoft.com/office/drawing/2014/main" id="{7E3CC985-C62B-BA97-DBE3-2CD7FED9C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513" y="4109968"/>
              <a:ext cx="2993293" cy="2108832"/>
            </a:xfrm>
            <a:prstGeom prst="rect">
              <a:avLst/>
            </a:prstGeom>
            <a:scene3d>
              <a:camera prst="perspectiveRight"/>
              <a:lightRig rig="threePt" dir="t"/>
            </a:scene3d>
          </p:spPr>
        </p:pic>
      </p:grpSp>
      <p:sp>
        <p:nvSpPr>
          <p:cNvPr id="41" name="文本框 2">
            <a:extLst>
              <a:ext uri="{FF2B5EF4-FFF2-40B4-BE49-F238E27FC236}">
                <a16:creationId xmlns:a16="http://schemas.microsoft.com/office/drawing/2014/main" id="{80A459F4-6DAC-FB4C-B3C3-438A818917BF}"/>
              </a:ext>
            </a:extLst>
          </p:cNvPr>
          <p:cNvSpPr txBox="1"/>
          <p:nvPr/>
        </p:nvSpPr>
        <p:spPr>
          <a:xfrm>
            <a:off x="291225" y="926944"/>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Summary and key techs</a:t>
            </a:r>
          </a:p>
        </p:txBody>
      </p:sp>
      <p:sp>
        <p:nvSpPr>
          <p:cNvPr id="42" name="文本框 32">
            <a:extLst>
              <a:ext uri="{FF2B5EF4-FFF2-40B4-BE49-F238E27FC236}">
                <a16:creationId xmlns:a16="http://schemas.microsoft.com/office/drawing/2014/main" id="{A0DE4F17-64C9-934D-A2C7-C82F3AF10662}"/>
              </a:ext>
            </a:extLst>
          </p:cNvPr>
          <p:cNvSpPr txBox="1"/>
          <p:nvPr/>
        </p:nvSpPr>
        <p:spPr>
          <a:xfrm>
            <a:off x="243673" y="3110007"/>
            <a:ext cx="4951378" cy="338554"/>
          </a:xfrm>
          <a:prstGeom prst="rect">
            <a:avLst/>
          </a:prstGeom>
          <a:noFill/>
          <a:ln w="6350" cap="flat">
            <a:noFill/>
            <a:miter lim="800000"/>
          </a:ln>
        </p:spPr>
        <p:txBody>
          <a:bodyPr wrap="square">
            <a:spAutoFit/>
          </a:bodyPr>
          <a:lstStyle/>
          <a:p>
            <a:pPr marL="477335" lvl="1" indent="-285750">
              <a:spcBef>
                <a:spcPts val="943"/>
              </a:spcBef>
              <a:buClr>
                <a:schemeClr val="bg2"/>
              </a:buClr>
              <a:buFont typeface="Wingdings" pitchFamily="2" charset="2"/>
              <a:buChar char="v"/>
            </a:pPr>
            <a:r>
              <a:rPr lang="en-US" altLang="zh-CN" sz="1600" b="1" i="1" kern="100" dirty="0">
                <a:latin typeface="Times New Roman" panose="02020603050405020304" pitchFamily="18" charset="0"/>
                <a:ea typeface="宋体" panose="02010600030101010101" pitchFamily="2" charset="-122"/>
                <a:cs typeface="Times New Roman" panose="02020603050405020304" pitchFamily="18" charset="0"/>
              </a:rPr>
              <a:t>Practical Significance and Lessons Learned </a:t>
            </a:r>
          </a:p>
        </p:txBody>
      </p:sp>
      <p:grpSp>
        <p:nvGrpSpPr>
          <p:cNvPr id="10" name="Group 9">
            <a:extLst>
              <a:ext uri="{FF2B5EF4-FFF2-40B4-BE49-F238E27FC236}">
                <a16:creationId xmlns:a16="http://schemas.microsoft.com/office/drawing/2014/main" id="{A7A21FCF-C470-7543-8BAB-6187477F990E}"/>
              </a:ext>
            </a:extLst>
          </p:cNvPr>
          <p:cNvGrpSpPr/>
          <p:nvPr/>
        </p:nvGrpSpPr>
        <p:grpSpPr>
          <a:xfrm>
            <a:off x="953179" y="1371377"/>
            <a:ext cx="7551763" cy="1537946"/>
            <a:chOff x="948711" y="1703345"/>
            <a:chExt cx="7551763" cy="1537946"/>
          </a:xfrm>
          <a:effectLst/>
        </p:grpSpPr>
        <p:sp>
          <p:nvSpPr>
            <p:cNvPr id="4" name="Rounded Rectangle 14">
              <a:extLst>
                <a:ext uri="{FF2B5EF4-FFF2-40B4-BE49-F238E27FC236}">
                  <a16:creationId xmlns:a16="http://schemas.microsoft.com/office/drawing/2014/main" id="{5784C059-4AE4-EB06-488A-13183BF286B3}"/>
                </a:ext>
              </a:extLst>
            </p:cNvPr>
            <p:cNvSpPr/>
            <p:nvPr/>
          </p:nvSpPr>
          <p:spPr>
            <a:xfrm>
              <a:off x="948711" y="1975454"/>
              <a:ext cx="1818203" cy="940878"/>
            </a:xfrm>
            <a:prstGeom prst="roundRect">
              <a:avLst>
                <a:gd name="adj" fmla="val 6648"/>
              </a:avLst>
            </a:prstGeom>
            <a:solidFill>
              <a:schemeClr val="accent5">
                <a:lumMod val="20000"/>
                <a:lumOff val="80000"/>
              </a:schemeClr>
            </a:solidFill>
            <a:ln w="19050" cap="flat">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Times New Roman" panose="02020603050405020304" pitchFamily="18" charset="0"/>
                  <a:cs typeface="Times New Roman" panose="02020603050405020304" pitchFamily="18" charset="0"/>
                </a:rPr>
                <a:t>Submit 10 or more customer feedbacks within 10 seconds</a:t>
              </a:r>
            </a:p>
          </p:txBody>
        </p:sp>
        <p:sp>
          <p:nvSpPr>
            <p:cNvPr id="5" name="Rounded Rectangle 19">
              <a:extLst>
                <a:ext uri="{FF2B5EF4-FFF2-40B4-BE49-F238E27FC236}">
                  <a16:creationId xmlns:a16="http://schemas.microsoft.com/office/drawing/2014/main" id="{1BE72C9D-2325-B319-095B-43D8B5C70745}"/>
                </a:ext>
              </a:extLst>
            </p:cNvPr>
            <p:cNvSpPr/>
            <p:nvPr/>
          </p:nvSpPr>
          <p:spPr>
            <a:xfrm>
              <a:off x="3976690" y="1975454"/>
              <a:ext cx="1162654" cy="939840"/>
            </a:xfrm>
            <a:prstGeom prst="roundRect">
              <a:avLst>
                <a:gd name="adj" fmla="val 5237"/>
              </a:avLst>
            </a:prstGeom>
            <a:solidFill>
              <a:schemeClr val="tx2">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b="1" dirty="0">
                  <a:solidFill>
                    <a:sysClr val="windowText" lastClr="000000"/>
                  </a:solidFill>
                  <a:latin typeface="Times New Roman" panose="02020603050405020304" pitchFamily="18" charset="0"/>
                  <a:cs typeface="Times New Roman" panose="02020603050405020304" pitchFamily="18" charset="0"/>
                </a:rPr>
                <a:t>CAPTCHA</a:t>
              </a:r>
              <a:r>
                <a:rPr lang="zh-CN" altLang="en-US" sz="1400" b="1" dirty="0">
                  <a:solidFill>
                    <a:sysClr val="windowText" lastClr="000000"/>
                  </a:solidFill>
                  <a:latin typeface="Times New Roman" panose="02020603050405020304" pitchFamily="18" charset="0"/>
                  <a:cs typeface="Times New Roman" panose="02020603050405020304" pitchFamily="18" charset="0"/>
                </a:rPr>
                <a:t> </a:t>
              </a:r>
              <a:r>
                <a:rPr lang="en-US" altLang="zh-CN" sz="1400" b="1" dirty="0">
                  <a:solidFill>
                    <a:sysClr val="windowText" lastClr="000000"/>
                  </a:solidFill>
                  <a:latin typeface="Times New Roman" panose="02020603050405020304" pitchFamily="18" charset="0"/>
                  <a:cs typeface="Times New Roman" panose="02020603050405020304" pitchFamily="18" charset="0"/>
                </a:rPr>
                <a:t>Flaws</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6" name="Rounded Rectangle 20">
              <a:extLst>
                <a:ext uri="{FF2B5EF4-FFF2-40B4-BE49-F238E27FC236}">
                  <a16:creationId xmlns:a16="http://schemas.microsoft.com/office/drawing/2014/main" id="{C35DB0C5-8159-D289-6874-63480169B515}"/>
                </a:ext>
              </a:extLst>
            </p:cNvPr>
            <p:cNvSpPr/>
            <p:nvPr/>
          </p:nvSpPr>
          <p:spPr>
            <a:xfrm>
              <a:off x="6392411" y="1703345"/>
              <a:ext cx="2095452" cy="353268"/>
            </a:xfrm>
            <a:prstGeom prst="roundRect">
              <a:avLst>
                <a:gd name="adj" fmla="val 10252"/>
              </a:avLst>
            </a:prstGeom>
            <a:solidFill>
              <a:schemeClr val="accent1">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ysClr val="windowText" lastClr="000000"/>
                  </a:solidFill>
                  <a:latin typeface="Times New Roman" panose="02020603050405020304" pitchFamily="18" charset="0"/>
                  <a:cs typeface="Times New Roman" panose="02020603050405020304" pitchFamily="18" charset="0"/>
                </a:rPr>
                <a:t>CAPTCHA in Plaintext</a:t>
              </a:r>
            </a:p>
          </p:txBody>
        </p:sp>
        <p:sp>
          <p:nvSpPr>
            <p:cNvPr id="15" name="Rounded Rectangle 19">
              <a:extLst>
                <a:ext uri="{FF2B5EF4-FFF2-40B4-BE49-F238E27FC236}">
                  <a16:creationId xmlns:a16="http://schemas.microsoft.com/office/drawing/2014/main" id="{8B51E26E-5B83-1F5F-8141-D4FBC739520B}"/>
                </a:ext>
              </a:extLst>
            </p:cNvPr>
            <p:cNvSpPr/>
            <p:nvPr/>
          </p:nvSpPr>
          <p:spPr>
            <a:xfrm>
              <a:off x="6405022" y="2239185"/>
              <a:ext cx="2095452" cy="353269"/>
            </a:xfrm>
            <a:prstGeom prst="roundRect">
              <a:avLst>
                <a:gd name="adj" fmla="val 10252"/>
              </a:avLst>
            </a:prstGeom>
            <a:solidFill>
              <a:schemeClr val="bg2">
                <a:lumMod val="20000"/>
                <a:lumOff val="8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b="1" dirty="0">
                  <a:solidFill>
                    <a:sysClr val="windowText" lastClr="000000"/>
                  </a:solidFill>
                  <a:latin typeface="Times New Roman" panose="02020603050405020304" pitchFamily="18" charset="0"/>
                  <a:cs typeface="Times New Roman" panose="02020603050405020304" pitchFamily="18" charset="0"/>
                </a:rPr>
                <a:t>CAPTCHA-pinning</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17" name="Rounded Rectangle 19">
              <a:extLst>
                <a:ext uri="{FF2B5EF4-FFF2-40B4-BE49-F238E27FC236}">
                  <a16:creationId xmlns:a16="http://schemas.microsoft.com/office/drawing/2014/main" id="{E222F335-0B97-2B2B-BD68-7B937CCC4ED1}"/>
                </a:ext>
              </a:extLst>
            </p:cNvPr>
            <p:cNvSpPr/>
            <p:nvPr/>
          </p:nvSpPr>
          <p:spPr>
            <a:xfrm>
              <a:off x="6405022" y="2795490"/>
              <a:ext cx="2088747" cy="445801"/>
            </a:xfrm>
            <a:prstGeom prst="roundRect">
              <a:avLst>
                <a:gd name="adj" fmla="val 10252"/>
              </a:avLst>
            </a:prstGeom>
            <a:solidFill>
              <a:schemeClr val="accent2">
                <a:lumMod val="90000"/>
              </a:schemeClr>
            </a:solidFill>
            <a:ln w="1905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400" b="1" dirty="0">
                  <a:solidFill>
                    <a:sysClr val="windowText" lastClr="000000"/>
                  </a:solidFill>
                  <a:latin typeface="Times New Roman" panose="02020603050405020304" pitchFamily="18" charset="0"/>
                  <a:cs typeface="Times New Roman" panose="02020603050405020304" pitchFamily="18" charset="0"/>
                </a:rPr>
                <a:t>CAPTCHA</a:t>
              </a:r>
              <a:r>
                <a:rPr lang="zh-CN" altLang="en-US" sz="1400" b="1" dirty="0">
                  <a:solidFill>
                    <a:sysClr val="windowText" lastClr="000000"/>
                  </a:solidFill>
                  <a:latin typeface="Times New Roman" panose="02020603050405020304" pitchFamily="18" charset="0"/>
                  <a:cs typeface="Times New Roman" panose="02020603050405020304" pitchFamily="18" charset="0"/>
                </a:rPr>
                <a:t> </a:t>
              </a:r>
              <a:r>
                <a:rPr lang="en-US" altLang="zh-CN" sz="1400" b="1" dirty="0">
                  <a:solidFill>
                    <a:sysClr val="windowText" lastClr="000000"/>
                  </a:solidFill>
                  <a:latin typeface="Times New Roman" panose="02020603050405020304" pitchFamily="18" charset="0"/>
                  <a:cs typeface="Times New Roman" panose="02020603050405020304" pitchFamily="18" charset="0"/>
                </a:rPr>
                <a:t>easily Guessable</a:t>
              </a:r>
              <a:endParaRPr lang="en-US" sz="1400" b="1" dirty="0">
                <a:solidFill>
                  <a:sysClr val="windowText" lastClr="000000"/>
                </a:solidFill>
                <a:latin typeface="Times New Roman" panose="02020603050405020304" pitchFamily="18" charset="0"/>
                <a:cs typeface="Times New Roman" panose="02020603050405020304" pitchFamily="18" charset="0"/>
              </a:endParaRPr>
            </a:p>
          </p:txBody>
        </p:sp>
        <p:sp>
          <p:nvSpPr>
            <p:cNvPr id="46" name="Chevron 40">
              <a:extLst>
                <a:ext uri="{FF2B5EF4-FFF2-40B4-BE49-F238E27FC236}">
                  <a16:creationId xmlns:a16="http://schemas.microsoft.com/office/drawing/2014/main" id="{1DED06F6-4D98-2C4D-AF62-781C8B68ECEE}"/>
                </a:ext>
              </a:extLst>
            </p:cNvPr>
            <p:cNvSpPr/>
            <p:nvPr/>
          </p:nvSpPr>
          <p:spPr>
            <a:xfrm>
              <a:off x="5588233" y="2247871"/>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sp>
          <p:nvSpPr>
            <p:cNvPr id="47" name="Chevron 40">
              <a:extLst>
                <a:ext uri="{FF2B5EF4-FFF2-40B4-BE49-F238E27FC236}">
                  <a16:creationId xmlns:a16="http://schemas.microsoft.com/office/drawing/2014/main" id="{D9BCFD00-0AA5-3C4A-936F-E9A70D1B770C}"/>
                </a:ext>
              </a:extLst>
            </p:cNvPr>
            <p:cNvSpPr/>
            <p:nvPr/>
          </p:nvSpPr>
          <p:spPr>
            <a:xfrm>
              <a:off x="3159901" y="2247871"/>
              <a:ext cx="345973" cy="396044"/>
            </a:xfrm>
            <a:prstGeom prst="chevron">
              <a:avLst/>
            </a:prstGeom>
            <a:solidFill>
              <a:schemeClr val="tx1"/>
            </a:solidFill>
            <a:ln w="12700" cap="flat">
              <a:solidFill>
                <a:schemeClr val="tx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pPr>
              <a:endParaRPr lang="en-US" sz="1400" dirty="0" err="1">
                <a:solidFill>
                  <a:sysClr val="windowText" lastClr="000000"/>
                </a:solidFill>
                <a:latin typeface="Arial" panose="020B0604020202020204" pitchFamily="34" charset="0"/>
                <a:cs typeface="Arial" panose="020B0604020202020204" pitchFamily="34" charset="0"/>
              </a:endParaRPr>
            </a:p>
          </p:txBody>
        </p:sp>
      </p:grpSp>
      <p:sp>
        <p:nvSpPr>
          <p:cNvPr id="49" name="TextBox 48">
            <a:extLst>
              <a:ext uri="{FF2B5EF4-FFF2-40B4-BE49-F238E27FC236}">
                <a16:creationId xmlns:a16="http://schemas.microsoft.com/office/drawing/2014/main" id="{701882CE-7005-FB43-9127-7BF73E010EC0}"/>
              </a:ext>
            </a:extLst>
          </p:cNvPr>
          <p:cNvSpPr txBox="1"/>
          <p:nvPr/>
        </p:nvSpPr>
        <p:spPr>
          <a:xfrm>
            <a:off x="134269" y="6308615"/>
            <a:ext cx="4521825" cy="369332"/>
          </a:xfrm>
          <a:prstGeom prst="rect">
            <a:avLst/>
          </a:prstGeom>
          <a:noFill/>
          <a:ln w="6350" cap="flat">
            <a:noFill/>
            <a:miter lim="800000"/>
          </a:ln>
        </p:spPr>
        <p:txBody>
          <a:bodyPr wrap="square">
            <a:spAutoFit/>
          </a:bodyPr>
          <a:lstStyle/>
          <a:p>
            <a:pPr algn="ctr">
              <a:lnSpc>
                <a:spcPct val="90000"/>
              </a:lnSpc>
              <a:spcBef>
                <a:spcPts val="600"/>
              </a:spcBef>
              <a:buClr>
                <a:schemeClr val="bg2"/>
              </a:buClr>
            </a:pPr>
            <a:r>
              <a:rPr kumimoji="1" lang="en-US" altLang="zh-CN" sz="2000" b="1" dirty="0">
                <a:solidFill>
                  <a:srgbClr val="9B1717"/>
                </a:solidFill>
                <a:latin typeface="Times New Roman" panose="02020603050405020304" pitchFamily="18" charset="0"/>
                <a:cs typeface="Times New Roman" panose="02020603050405020304" pitchFamily="18" charset="0"/>
              </a:rPr>
              <a:t>Cases in Reality</a:t>
            </a:r>
            <a:endParaRPr kumimoji="1" lang="zh-CN" altLang="en-US" sz="2000" b="1" dirty="0">
              <a:solidFill>
                <a:srgbClr val="9B1717"/>
              </a:solidFill>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5AF15020-452B-DB47-AD07-E66A64A7A043}"/>
              </a:ext>
            </a:extLst>
          </p:cNvPr>
          <p:cNvGrpSpPr/>
          <p:nvPr/>
        </p:nvGrpSpPr>
        <p:grpSpPr>
          <a:xfrm>
            <a:off x="4480421" y="3539491"/>
            <a:ext cx="5489386" cy="3143577"/>
            <a:chOff x="4665885" y="3643274"/>
            <a:chExt cx="5489386" cy="3143577"/>
          </a:xfrm>
        </p:grpSpPr>
        <p:sp>
          <p:nvSpPr>
            <p:cNvPr id="52" name="圆角矩形 42">
              <a:extLst>
                <a:ext uri="{FF2B5EF4-FFF2-40B4-BE49-F238E27FC236}">
                  <a16:creationId xmlns:a16="http://schemas.microsoft.com/office/drawing/2014/main" id="{48072664-02F1-5C45-A4E1-10F6F22087C7}"/>
                </a:ext>
              </a:extLst>
            </p:cNvPr>
            <p:cNvSpPr/>
            <p:nvPr/>
          </p:nvSpPr>
          <p:spPr>
            <a:xfrm>
              <a:off x="4665885" y="3643274"/>
              <a:ext cx="5185413" cy="3143577"/>
            </a:xfrm>
            <a:prstGeom prst="roundRect">
              <a:avLst>
                <a:gd name="adj" fmla="val 7971"/>
              </a:avLst>
            </a:prstGeom>
            <a:solidFill>
              <a:schemeClr val="bg2">
                <a:alpha val="21000"/>
              </a:schemeClr>
            </a:solidFill>
            <a:ln w="12700" algn="ctr">
              <a:solidFill>
                <a:schemeClr val="bg1"/>
              </a:solidFill>
              <a:miter lim="800000"/>
              <a:headEnd/>
              <a:tailEnd/>
            </a:ln>
          </p:spPr>
          <p:txBody>
            <a:bodyPr lIns="36000" tIns="36000" rIns="36000" bIns="36000" anchor="ctr" anchorCtr="1"/>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6000"/>
                </a:lnSpc>
              </a:pPr>
              <a:endParaRPr lang="zh-CN" altLang="en-US" sz="1200" b="1" dirty="0">
                <a:solidFill>
                  <a:schemeClr val="tx1"/>
                </a:solidFill>
                <a:latin typeface="Palatino Linotype" panose="02040502050505030304" pitchFamily="18" charset="0"/>
              </a:endParaRPr>
            </a:p>
          </p:txBody>
        </p:sp>
        <p:sp>
          <p:nvSpPr>
            <p:cNvPr id="116" name="文本框 115">
              <a:extLst>
                <a:ext uri="{FF2B5EF4-FFF2-40B4-BE49-F238E27FC236}">
                  <a16:creationId xmlns:a16="http://schemas.microsoft.com/office/drawing/2014/main" id="{FB621AA4-122D-8526-232B-7DD2A5D3CC88}"/>
                </a:ext>
              </a:extLst>
            </p:cNvPr>
            <p:cNvSpPr txBox="1"/>
            <p:nvPr/>
          </p:nvSpPr>
          <p:spPr>
            <a:xfrm>
              <a:off x="4742916" y="4202859"/>
              <a:ext cx="2391917"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Abuse of Resources:</a:t>
              </a:r>
              <a:endParaRPr kumimoji="1" lang="zh-CN" altLang="en-US" sz="1600" dirty="0">
                <a:latin typeface="Arial" pitchFamily="34" charset="0"/>
                <a:cs typeface="Arial" pitchFamily="34" charset="0"/>
              </a:endParaRPr>
            </a:p>
          </p:txBody>
        </p:sp>
        <p:sp>
          <p:nvSpPr>
            <p:cNvPr id="121" name="文本框 120">
              <a:extLst>
                <a:ext uri="{FF2B5EF4-FFF2-40B4-BE49-F238E27FC236}">
                  <a16:creationId xmlns:a16="http://schemas.microsoft.com/office/drawing/2014/main" id="{D41C49DE-3AA2-B4CA-2FE9-ED6EF679737A}"/>
                </a:ext>
              </a:extLst>
            </p:cNvPr>
            <p:cNvSpPr txBox="1"/>
            <p:nvPr/>
          </p:nvSpPr>
          <p:spPr>
            <a:xfrm>
              <a:off x="4806280" y="3779500"/>
              <a:ext cx="2264787" cy="1938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400" b="1" i="1" dirty="0">
                  <a:solidFill>
                    <a:srgbClr val="9B1717"/>
                  </a:solidFill>
                  <a:latin typeface="Times New Roman" panose="02020603050405020304" pitchFamily="18" charset="0"/>
                  <a:cs typeface="Times New Roman" panose="02020603050405020304" pitchFamily="18" charset="0"/>
                </a:rPr>
                <a:t>Consequences of Such Attacks</a:t>
              </a:r>
              <a:endParaRPr kumimoji="1" lang="zh-CN" altLang="en-US" sz="1400" b="1" i="1" dirty="0">
                <a:solidFill>
                  <a:srgbClr val="9B1717"/>
                </a:solidFill>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8F40CE52-AE70-3622-414D-593762F1959D}"/>
                </a:ext>
              </a:extLst>
            </p:cNvPr>
            <p:cNvSpPr txBox="1"/>
            <p:nvPr/>
          </p:nvSpPr>
          <p:spPr>
            <a:xfrm>
              <a:off x="7184373" y="3924027"/>
              <a:ext cx="2198720"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Spam and Fake Accounts</a:t>
              </a:r>
              <a:endParaRPr lang="zh-CN" altLang="en-US" sz="1400" dirty="0">
                <a:latin typeface="Palatino Linotype" panose="02040502050505030304" pitchFamily="18" charset="0"/>
              </a:endParaRPr>
            </a:p>
          </p:txBody>
        </p:sp>
        <p:sp>
          <p:nvSpPr>
            <p:cNvPr id="81" name="文本框 80">
              <a:extLst>
                <a:ext uri="{FF2B5EF4-FFF2-40B4-BE49-F238E27FC236}">
                  <a16:creationId xmlns:a16="http://schemas.microsoft.com/office/drawing/2014/main" id="{59845EBC-4F6C-E399-2647-4FFB50FA2FBA}"/>
                </a:ext>
              </a:extLst>
            </p:cNvPr>
            <p:cNvSpPr txBox="1"/>
            <p:nvPr/>
          </p:nvSpPr>
          <p:spPr>
            <a:xfrm>
              <a:off x="7184373" y="4375112"/>
              <a:ext cx="2831966"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Vote &amp; Review Manipulation</a:t>
              </a:r>
              <a:endParaRPr lang="zh-CN" altLang="en-US" sz="1400" dirty="0">
                <a:latin typeface="Palatino Linotype" panose="02040502050505030304" pitchFamily="18" charset="0"/>
              </a:endParaRPr>
            </a:p>
          </p:txBody>
        </p:sp>
        <p:sp>
          <p:nvSpPr>
            <p:cNvPr id="82" name="文本框 81">
              <a:extLst>
                <a:ext uri="{FF2B5EF4-FFF2-40B4-BE49-F238E27FC236}">
                  <a16:creationId xmlns:a16="http://schemas.microsoft.com/office/drawing/2014/main" id="{45FCC782-F574-AEDF-6B82-FE6E3A544431}"/>
                </a:ext>
              </a:extLst>
            </p:cNvPr>
            <p:cNvSpPr txBox="1"/>
            <p:nvPr/>
          </p:nvSpPr>
          <p:spPr>
            <a:xfrm>
              <a:off x="4742227" y="4929331"/>
              <a:ext cx="2440187"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User Privacy &amp; Account Security: </a:t>
              </a:r>
              <a:endParaRPr kumimoji="1" lang="zh-CN" altLang="en-US" sz="1600" dirty="0">
                <a:latin typeface="Arial" pitchFamily="34" charset="0"/>
                <a:cs typeface="Arial" pitchFamily="34" charset="0"/>
              </a:endParaRPr>
            </a:p>
          </p:txBody>
        </p:sp>
        <p:sp>
          <p:nvSpPr>
            <p:cNvPr id="88" name="左大括号 87">
              <a:extLst>
                <a:ext uri="{FF2B5EF4-FFF2-40B4-BE49-F238E27FC236}">
                  <a16:creationId xmlns:a16="http://schemas.microsoft.com/office/drawing/2014/main" id="{DE1E7D99-C67B-8283-BED1-D4E61D3FCCA5}"/>
                </a:ext>
              </a:extLst>
            </p:cNvPr>
            <p:cNvSpPr/>
            <p:nvPr/>
          </p:nvSpPr>
          <p:spPr>
            <a:xfrm>
              <a:off x="7040193" y="4093071"/>
              <a:ext cx="193876" cy="451085"/>
            </a:xfrm>
            <a:prstGeom prst="leftBrace">
              <a:avLst/>
            </a:prstGeom>
            <a:ln w="25400" cap="flat">
              <a:solidFill>
                <a:schemeClr val="accent3"/>
              </a:solidFill>
              <a:miter lim="800000"/>
              <a:headEnd type="none" w="med" len="med"/>
              <a:tailEnd type="none" w="med" len="med"/>
            </a:ln>
            <a:effectLst>
              <a:outerShdw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F2113CCA-1BCF-C585-7DDE-2EEB2812C023}"/>
                </a:ext>
              </a:extLst>
            </p:cNvPr>
            <p:cNvSpPr txBox="1"/>
            <p:nvPr/>
          </p:nvSpPr>
          <p:spPr>
            <a:xfrm>
              <a:off x="7137131" y="4901333"/>
              <a:ext cx="2921202"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Brute-force &amp; Account takeover</a:t>
              </a:r>
              <a:endParaRPr lang="zh-CN" altLang="en-US" sz="1400" dirty="0">
                <a:latin typeface="Palatino Linotype" panose="02040502050505030304" pitchFamily="18" charset="0"/>
              </a:endParaRPr>
            </a:p>
          </p:txBody>
        </p:sp>
        <p:sp>
          <p:nvSpPr>
            <p:cNvPr id="98" name="文本框 97">
              <a:extLst>
                <a:ext uri="{FF2B5EF4-FFF2-40B4-BE49-F238E27FC236}">
                  <a16:creationId xmlns:a16="http://schemas.microsoft.com/office/drawing/2014/main" id="{BD85F457-7E14-FBB3-6641-B799030D0FEA}"/>
                </a:ext>
              </a:extLst>
            </p:cNvPr>
            <p:cNvSpPr txBox="1"/>
            <p:nvPr/>
          </p:nvSpPr>
          <p:spPr>
            <a:xfrm>
              <a:off x="4971010" y="6154617"/>
              <a:ext cx="2106609" cy="523220"/>
            </a:xfrm>
            <a:prstGeom prst="rect">
              <a:avLst/>
            </a:prstGeom>
            <a:noFill/>
            <a:ln w="6350" cap="flat">
              <a:noFill/>
              <a:miter lim="800000"/>
            </a:ln>
          </p:spPr>
          <p:txBody>
            <a:bodyPr wrap="square">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Financial &amp; Reputational Damage: </a:t>
              </a:r>
              <a:endParaRPr lang="zh-CN" altLang="en-US"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文本框 106">
              <a:extLst>
                <a:ext uri="{FF2B5EF4-FFF2-40B4-BE49-F238E27FC236}">
                  <a16:creationId xmlns:a16="http://schemas.microsoft.com/office/drawing/2014/main" id="{D2E154EB-0888-232F-C420-D78BFE5A6647}"/>
                </a:ext>
              </a:extLst>
            </p:cNvPr>
            <p:cNvSpPr txBox="1"/>
            <p:nvPr/>
          </p:nvSpPr>
          <p:spPr>
            <a:xfrm>
              <a:off x="5035762" y="5550895"/>
              <a:ext cx="2059811" cy="307777"/>
            </a:xfrm>
            <a:prstGeom prst="rect">
              <a:avLst/>
            </a:prstGeom>
            <a:noFill/>
            <a:ln w="6350" cap="flat">
              <a:noFill/>
              <a:miter lim="800000"/>
            </a:ln>
          </p:spPr>
          <p:txBody>
            <a:bodyPr wrap="square">
              <a:spAutoFit/>
            </a:bodyPr>
            <a:lstStyle/>
            <a:p>
              <a:pPr algn="ctr">
                <a:spcBef>
                  <a:spcPts val="600"/>
                </a:spcBef>
                <a:buClr>
                  <a:schemeClr val="bg2"/>
                </a:buClr>
              </a:pPr>
              <a:r>
                <a:rPr lang="en-US" altLang="zh-CN" sz="1400" b="1" i="1"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Increased Threat Levels: </a:t>
              </a:r>
            </a:p>
          </p:txBody>
        </p:sp>
        <p:sp>
          <p:nvSpPr>
            <p:cNvPr id="109" name="文本框 108">
              <a:extLst>
                <a:ext uri="{FF2B5EF4-FFF2-40B4-BE49-F238E27FC236}">
                  <a16:creationId xmlns:a16="http://schemas.microsoft.com/office/drawing/2014/main" id="{DB1241EC-8C40-3EDB-328D-94A09A097B46}"/>
                </a:ext>
              </a:extLst>
            </p:cNvPr>
            <p:cNvSpPr txBox="1"/>
            <p:nvPr/>
          </p:nvSpPr>
          <p:spPr>
            <a:xfrm>
              <a:off x="7158586" y="5321762"/>
              <a:ext cx="2692713"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Larger-scale attacks (DDoS) </a:t>
              </a:r>
              <a:endParaRPr lang="zh-CN" altLang="en-US" sz="1400" dirty="0">
                <a:latin typeface="Palatino Linotype" panose="02040502050505030304" pitchFamily="18" charset="0"/>
              </a:endParaRPr>
            </a:p>
          </p:txBody>
        </p:sp>
        <p:sp>
          <p:nvSpPr>
            <p:cNvPr id="111" name="文本框 110">
              <a:extLst>
                <a:ext uri="{FF2B5EF4-FFF2-40B4-BE49-F238E27FC236}">
                  <a16:creationId xmlns:a16="http://schemas.microsoft.com/office/drawing/2014/main" id="{66F689F6-8D6C-BF9C-11BE-7FBC23A47F2A}"/>
                </a:ext>
              </a:extLst>
            </p:cNvPr>
            <p:cNvSpPr txBox="1"/>
            <p:nvPr/>
          </p:nvSpPr>
          <p:spPr>
            <a:xfrm>
              <a:off x="7155919" y="5786777"/>
              <a:ext cx="2999352" cy="307777"/>
            </a:xfrm>
            <a:prstGeom prst="rect">
              <a:avLst/>
            </a:prstGeom>
            <a:noFill/>
            <a:ln w="6350" cap="flat">
              <a:noFill/>
              <a:miter lim="800000"/>
            </a:ln>
          </p:spPr>
          <p:txBody>
            <a:bodyPr wrap="square">
              <a:spAutoFit/>
            </a:bodyPr>
            <a:lstStyle/>
            <a:p>
              <a:r>
                <a:rPr lang="en-US" altLang="zh-CN" sz="1400" dirty="0">
                  <a:latin typeface="Palatino Linotype" panose="02040502050505030304" pitchFamily="18" charset="0"/>
                </a:rPr>
                <a:t>Social engineering attacks</a:t>
              </a:r>
              <a:endParaRPr lang="zh-CN" altLang="en-US" sz="1400" dirty="0">
                <a:latin typeface="Palatino Linotype" panose="02040502050505030304" pitchFamily="18" charset="0"/>
              </a:endParaRPr>
            </a:p>
          </p:txBody>
        </p:sp>
        <p:sp>
          <p:nvSpPr>
            <p:cNvPr id="114" name="左大括号 113">
              <a:extLst>
                <a:ext uri="{FF2B5EF4-FFF2-40B4-BE49-F238E27FC236}">
                  <a16:creationId xmlns:a16="http://schemas.microsoft.com/office/drawing/2014/main" id="{96C2AD3E-0F7D-7054-AF92-778DA61CDB88}"/>
                </a:ext>
              </a:extLst>
            </p:cNvPr>
            <p:cNvSpPr/>
            <p:nvPr/>
          </p:nvSpPr>
          <p:spPr>
            <a:xfrm>
              <a:off x="7037895" y="5494361"/>
              <a:ext cx="193876" cy="451085"/>
            </a:xfrm>
            <a:prstGeom prst="leftBrace">
              <a:avLst/>
            </a:prstGeom>
            <a:ln w="25400" cap="flat">
              <a:solidFill>
                <a:schemeClr val="accent3"/>
              </a:solidFill>
              <a:miter lim="800000"/>
              <a:headEnd type="none" w="med" len="med"/>
              <a:tailEnd type="none" w="med" len="med"/>
            </a:ln>
            <a:effectLst>
              <a:outerShdw dist="508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2" name="文本框 101">
              <a:extLst>
                <a:ext uri="{FF2B5EF4-FFF2-40B4-BE49-F238E27FC236}">
                  <a16:creationId xmlns:a16="http://schemas.microsoft.com/office/drawing/2014/main" id="{5EF55A0C-E5C6-476B-CFD9-6772CCE903D7}"/>
                </a:ext>
              </a:extLst>
            </p:cNvPr>
            <p:cNvSpPr txBox="1"/>
            <p:nvPr/>
          </p:nvSpPr>
          <p:spPr>
            <a:xfrm>
              <a:off x="7182414" y="6231666"/>
              <a:ext cx="2378304" cy="307777"/>
            </a:xfrm>
            <a:prstGeom prst="rect">
              <a:avLst/>
            </a:prstGeom>
            <a:noFill/>
            <a:ln w="6350" cap="flat">
              <a:noFill/>
              <a:miter lim="800000"/>
            </a:ln>
          </p:spPr>
          <p:txBody>
            <a:bodyPr wrap="square">
              <a:spAutoFit/>
            </a:bodyPr>
            <a:lstStyle/>
            <a:p>
              <a:r>
                <a:rPr lang="en-US" altLang="zh-CN" sz="1400" dirty="0" err="1">
                  <a:latin typeface="Palatino Linotype" panose="02040502050505030304" pitchFamily="18" charset="0"/>
                </a:rPr>
                <a:t>Eg</a:t>
              </a:r>
              <a:r>
                <a:rPr lang="en-US" altLang="zh-CN" sz="1400" dirty="0">
                  <a:latin typeface="Palatino Linotype" panose="02040502050505030304" pitchFamily="18" charset="0"/>
                </a:rPr>
                <a:t>, Fake refund requests</a:t>
              </a:r>
              <a:endParaRPr lang="zh-CN" altLang="en-US" sz="1400" dirty="0">
                <a:latin typeface="Palatino Linotype" panose="02040502050505030304" pitchFamily="18" charset="0"/>
              </a:endParaRPr>
            </a:p>
          </p:txBody>
        </p:sp>
      </p:grpSp>
      <p:sp>
        <p:nvSpPr>
          <p:cNvPr id="58" name="标题 1">
            <a:extLst>
              <a:ext uri="{FF2B5EF4-FFF2-40B4-BE49-F238E27FC236}">
                <a16:creationId xmlns:a16="http://schemas.microsoft.com/office/drawing/2014/main" id="{16DFC5C8-ED54-F742-83C1-3B2B88E8DD9D}"/>
              </a:ext>
            </a:extLst>
          </p:cNvPr>
          <p:cNvSpPr>
            <a:spLocks noGrp="1"/>
          </p:cNvSpPr>
          <p:nvPr>
            <p:ph type="title"/>
          </p:nvPr>
        </p:nvSpPr>
        <p:spPr>
          <a:xfrm>
            <a:off x="415702" y="369454"/>
            <a:ext cx="7236804" cy="540060"/>
          </a:xfrm>
        </p:spPr>
        <p:txBody>
          <a:bodyPr anchor="ctr"/>
          <a:lstStyle/>
          <a:p>
            <a:pPr>
              <a:lnSpc>
                <a:spcPct val="100000"/>
              </a:lnSpc>
              <a:spcBef>
                <a:spcPts val="0"/>
              </a:spcBef>
            </a:pPr>
            <a:r>
              <a:rPr lang="en-US" altLang="zh-CN" b="1" dirty="0"/>
              <a:t>V. </a:t>
            </a:r>
            <a:r>
              <a:rPr lang="en-US" dirty="0"/>
              <a:t>Conclusion: </a:t>
            </a:r>
            <a:r>
              <a:rPr lang="en-US" b="1" dirty="0"/>
              <a:t>Bypassing CAPTCHA</a:t>
            </a:r>
          </a:p>
        </p:txBody>
      </p:sp>
    </p:spTree>
    <p:extLst>
      <p:ext uri="{BB962C8B-B14F-4D97-AF65-F5344CB8AC3E}">
        <p14:creationId xmlns:p14="http://schemas.microsoft.com/office/powerpoint/2010/main" val="159099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21" name="think-cell Slide" r:id="rId4" imgW="7620" imgH="7620" progId="TCLayout.ActiveDocument.1">
                  <p:embed/>
                </p:oleObj>
              </mc:Choice>
              <mc:Fallback>
                <p:oleObj name="think-cell Slide" r:id="rId4" imgW="7620" imgH="7620" progId="TCLayout.ActiveDocument.1">
                  <p:embed/>
                  <p:pic>
                    <p:nvPicPr>
                      <p:cNvPr id="4" name="对象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文本占位符 8"/>
          <p:cNvSpPr>
            <a:spLocks noGrp="1"/>
          </p:cNvSpPr>
          <p:nvPr>
            <p:ph type="body" sz="quarter" idx="16"/>
          </p:nvPr>
        </p:nvSpPr>
        <p:spPr>
          <a:xfrm>
            <a:off x="265157" y="6094090"/>
            <a:ext cx="6631264" cy="230832"/>
          </a:xfrm>
        </p:spPr>
        <p:txBody>
          <a:bodyPr/>
          <a:lstStyle/>
          <a:p>
            <a:pPr>
              <a:lnSpc>
                <a:spcPct val="100000"/>
              </a:lnSpc>
            </a:pPr>
            <a:r>
              <a:rPr lang="en-US" dirty="0"/>
              <a:t> Group Members: Kai Ren, </a:t>
            </a:r>
            <a:r>
              <a:rPr lang="en-US" dirty="0" err="1"/>
              <a:t>WeiJie</a:t>
            </a:r>
            <a:r>
              <a:rPr lang="en-US" dirty="0"/>
              <a:t> Zhang, </a:t>
            </a:r>
            <a:r>
              <a:rPr lang="en-US" dirty="0" err="1"/>
              <a:t>YiMing</a:t>
            </a:r>
            <a:r>
              <a:rPr lang="en-US" dirty="0"/>
              <a:t> Jiang, Rui Hu, Yang Lan</a:t>
            </a:r>
          </a:p>
        </p:txBody>
      </p:sp>
      <p:sp>
        <p:nvSpPr>
          <p:cNvPr id="5" name="标题 4"/>
          <p:cNvSpPr>
            <a:spLocks noGrp="1"/>
          </p:cNvSpPr>
          <p:nvPr>
            <p:ph type="ctrTitle"/>
          </p:nvPr>
        </p:nvSpPr>
        <p:spPr>
          <a:xfrm>
            <a:off x="0" y="2745719"/>
            <a:ext cx="9904413" cy="684076"/>
          </a:xfrm>
        </p:spPr>
        <p:txBody>
          <a:bodyPr anchor="ctr"/>
          <a:lstStyle/>
          <a:p>
            <a:pPr algn="ctr">
              <a:lnSpc>
                <a:spcPct val="100000"/>
              </a:lnSpc>
            </a:pPr>
            <a:r>
              <a:rPr lang="en-US" sz="4400" b="1" i="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Thank</a:t>
            </a:r>
            <a:r>
              <a:rPr lang="zh-CN" altLang="en-US" sz="4400" b="1" i="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 </a:t>
            </a:r>
            <a:r>
              <a:rPr lang="en-US" altLang="zh-CN" sz="4400" b="1" i="1" dirty="0">
                <a:solidFill>
                  <a:srgbClr val="000000"/>
                </a:solidFill>
                <a:effectLst/>
                <a:latin typeface="Palatino Linotype" panose="02040502050505030304" pitchFamily="18" charset="0"/>
                <a:ea typeface="楷体" panose="02010609060101010101" pitchFamily="49" charset="-122"/>
                <a:cs typeface="Times New Roman" panose="02020603050405020304" pitchFamily="18" charset="0"/>
              </a:rPr>
              <a:t>You</a:t>
            </a:r>
            <a:endParaRPr lang="en-US" sz="7200" i="1" dirty="0">
              <a:latin typeface="Palatino Linotype" panose="02040502050505030304" pitchFamily="18" charset="0"/>
            </a:endParaRPr>
          </a:p>
        </p:txBody>
      </p:sp>
      <p:sp>
        <p:nvSpPr>
          <p:cNvPr id="6" name="文本占位符 8">
            <a:extLst>
              <a:ext uri="{FF2B5EF4-FFF2-40B4-BE49-F238E27FC236}">
                <a16:creationId xmlns:a16="http://schemas.microsoft.com/office/drawing/2014/main" id="{F56E9606-6CA2-D64A-8501-10B33F4A4958}"/>
              </a:ext>
            </a:extLst>
          </p:cNvPr>
          <p:cNvSpPr txBox="1"/>
          <p:nvPr/>
        </p:nvSpPr>
        <p:spPr>
          <a:xfrm>
            <a:off x="265157" y="5229994"/>
            <a:ext cx="6631264" cy="230832"/>
          </a:xfrm>
          <a:prstGeom prst="rect">
            <a:avLst/>
          </a:prstGeom>
          <a:noFill/>
          <a:ln w="6350">
            <a:noFill/>
            <a:miter lim="800000"/>
          </a:ln>
        </p:spPr>
        <p:txBody>
          <a:bodyPr vert="horz" wrap="square" lIns="0" tIns="0" rIns="0" bIns="0" rtlCol="0" anchor="b" anchorCtr="0">
            <a:spAutoFit/>
          </a:bodyPr>
          <a:lstStyle>
            <a:lvl1pPr marL="0" indent="0" algn="l" defTabSz="958215" rtl="0" eaLnBrk="1" latinLnBrk="0" hangingPunct="1">
              <a:lnSpc>
                <a:spcPct val="90000"/>
              </a:lnSpc>
              <a:spcBef>
                <a:spcPts val="0"/>
              </a:spcBef>
              <a:buClr>
                <a:schemeClr val="bg2"/>
              </a:buClr>
              <a:buSzPct val="100000"/>
              <a:buFont typeface="Arial" panose="020B0604020202020204" pitchFamily="34" charset="0"/>
              <a:buNone/>
              <a:defRPr sz="1500" kern="1200">
                <a:solidFill>
                  <a:schemeClr val="tx1"/>
                </a:solidFill>
                <a:latin typeface="Palatino Linotype" panose="02040502050505030304" pitchFamily="18" charset="0"/>
                <a:ea typeface="+mn-ea"/>
                <a:cs typeface="Arial" panose="020B0604020202020204" pitchFamily="34" charset="0"/>
              </a:defRPr>
            </a:lvl1pPr>
            <a:lvl2pPr marL="191770" indent="0" algn="l" defTabSz="958215" rtl="0" eaLnBrk="1" latinLnBrk="0" hangingPunct="1">
              <a:lnSpc>
                <a:spcPct val="90000"/>
              </a:lnSpc>
              <a:spcBef>
                <a:spcPts val="94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2pPr>
            <a:lvl3pPr marL="338455" indent="0" algn="l" defTabSz="958215" rtl="0" eaLnBrk="1" latinLnBrk="0" hangingPunct="1">
              <a:lnSpc>
                <a:spcPct val="90000"/>
              </a:lnSpc>
              <a:spcBef>
                <a:spcPts val="63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3pPr>
            <a:lvl4pPr marL="535305" indent="0" algn="l" defTabSz="958215" rtl="0" eaLnBrk="1" latinLnBrk="0" hangingPunct="1">
              <a:lnSpc>
                <a:spcPct val="90000"/>
              </a:lnSpc>
              <a:spcBef>
                <a:spcPts val="21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4pPr>
            <a:lvl5pPr marL="686435" indent="0" algn="l" defTabSz="958215" rtl="0" eaLnBrk="1" latinLnBrk="0" hangingPunct="1">
              <a:lnSpc>
                <a:spcPct val="90000"/>
              </a:lnSpc>
              <a:spcBef>
                <a:spcPts val="10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a:lnSpc>
                <a:spcPct val="100000"/>
              </a:lnSpc>
            </a:pPr>
            <a:r>
              <a:rPr lang="en-US" dirty="0"/>
              <a:t>13</a:t>
            </a:r>
            <a:r>
              <a:rPr lang="en-US" baseline="30000" dirty="0"/>
              <a:t>rd</a:t>
            </a:r>
            <a:r>
              <a:rPr lang="en-US" dirty="0"/>
              <a:t> Jan, 2025</a:t>
            </a:r>
          </a:p>
        </p:txBody>
      </p:sp>
    </p:spTree>
    <p:extLst>
      <p:ext uri="{BB962C8B-B14F-4D97-AF65-F5344CB8AC3E}">
        <p14:creationId xmlns:p14="http://schemas.microsoft.com/office/powerpoint/2010/main" val="3711779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a:extLst>
              <a:ext uri="{FF2B5EF4-FFF2-40B4-BE49-F238E27FC236}">
                <a16:creationId xmlns:a16="http://schemas.microsoft.com/office/drawing/2014/main" id="{BA9ADA12-48DA-6A46-8C00-2337B721201F}"/>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 </a:t>
            </a:r>
            <a:r>
              <a:rPr lang="en-US" dirty="0"/>
              <a:t>Introduction: </a:t>
            </a:r>
            <a:r>
              <a:rPr lang="en-US" b="1" dirty="0"/>
              <a:t>Framework</a:t>
            </a:r>
          </a:p>
        </p:txBody>
      </p:sp>
      <p:grpSp>
        <p:nvGrpSpPr>
          <p:cNvPr id="58" name="Group 57">
            <a:extLst>
              <a:ext uri="{FF2B5EF4-FFF2-40B4-BE49-F238E27FC236}">
                <a16:creationId xmlns:a16="http://schemas.microsoft.com/office/drawing/2014/main" id="{437DCE35-C089-A945-B2FB-70968155D584}"/>
              </a:ext>
            </a:extLst>
          </p:cNvPr>
          <p:cNvGrpSpPr/>
          <p:nvPr/>
        </p:nvGrpSpPr>
        <p:grpSpPr>
          <a:xfrm>
            <a:off x="270751" y="1116489"/>
            <a:ext cx="9357585" cy="4626609"/>
            <a:chOff x="126451" y="1089102"/>
            <a:chExt cx="9357585" cy="4626609"/>
          </a:xfrm>
        </p:grpSpPr>
        <p:sp>
          <p:nvSpPr>
            <p:cNvPr id="17" name="Right Brace 16">
              <a:extLst>
                <a:ext uri="{FF2B5EF4-FFF2-40B4-BE49-F238E27FC236}">
                  <a16:creationId xmlns:a16="http://schemas.microsoft.com/office/drawing/2014/main" id="{7E732601-F6C6-0949-88BF-2A1F1765215C}"/>
                </a:ext>
              </a:extLst>
            </p:cNvPr>
            <p:cNvSpPr/>
            <p:nvPr/>
          </p:nvSpPr>
          <p:spPr>
            <a:xfrm rot="16200000">
              <a:off x="4709769" y="-1222108"/>
              <a:ext cx="183325" cy="6400456"/>
            </a:xfrm>
            <a:prstGeom prst="rightBrace">
              <a:avLst>
                <a:gd name="adj1" fmla="val 231654"/>
                <a:gd name="adj2" fmla="val 50024"/>
              </a:avLst>
            </a:prstGeom>
            <a:ln w="12700" cap="flat">
              <a:solidFill>
                <a:schemeClr val="tx1"/>
              </a:solidFill>
              <a:miter lim="800000"/>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latin typeface="Palatino Linotype" panose="02040502050505030304" pitchFamily="18" charset="0"/>
              </a:endParaRPr>
            </a:p>
          </p:txBody>
        </p:sp>
        <p:sp>
          <p:nvSpPr>
            <p:cNvPr id="9" name="Rounded Rectangle 8">
              <a:extLst>
                <a:ext uri="{FF2B5EF4-FFF2-40B4-BE49-F238E27FC236}">
                  <a16:creationId xmlns:a16="http://schemas.microsoft.com/office/drawing/2014/main" id="{92894241-26C2-884C-A4E2-3645A95C12E0}"/>
                </a:ext>
              </a:extLst>
            </p:cNvPr>
            <p:cNvSpPr/>
            <p:nvPr/>
          </p:nvSpPr>
          <p:spPr>
            <a:xfrm>
              <a:off x="127670" y="1093106"/>
              <a:ext cx="9356366" cy="792088"/>
            </a:xfrm>
            <a:prstGeom prst="roundRect">
              <a:avLst>
                <a:gd name="adj" fmla="val 5546"/>
              </a:avLst>
            </a:prstGeom>
            <a:solidFill>
              <a:schemeClr val="accent5">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Hack</a:t>
              </a:r>
              <a:r>
                <a:rPr lang="zh-CN" alt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 </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into shopping websites (Juice Shop) to </a:t>
              </a:r>
            </a:p>
            <a:p>
              <a:pPr algn="ctr">
                <a:lnSpc>
                  <a:spcPct val="120000"/>
                </a:lnSpc>
              </a:pPr>
              <a:r>
                <a:rPr lang="en-US" sz="1800" b="1"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Find, Crack, and Fix </a:t>
              </a:r>
              <a:r>
                <a:rPr lang="en-US" sz="1800"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V</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ulnerabilities</a:t>
              </a:r>
              <a:endPar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endParaRPr>
            </a:p>
          </p:txBody>
        </p:sp>
        <p:pic>
          <p:nvPicPr>
            <p:cNvPr id="11" name="Picture 2" descr="Juice Shop Logo">
              <a:extLst>
                <a:ext uri="{FF2B5EF4-FFF2-40B4-BE49-F238E27FC236}">
                  <a16:creationId xmlns:a16="http://schemas.microsoft.com/office/drawing/2014/main" id="{7F7F9786-05B8-0A46-B120-691A40447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371" y="1089102"/>
              <a:ext cx="662794" cy="79535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通过HackerOne漏洞报告学习PostMessage漏洞实战场景中的利用与绕过_hackerone 添加空格绕过email检查-CSDN博客">
              <a:extLst>
                <a:ext uri="{FF2B5EF4-FFF2-40B4-BE49-F238E27FC236}">
                  <a16:creationId xmlns:a16="http://schemas.microsoft.com/office/drawing/2014/main" id="{6B061E73-2C11-5A42-85FD-6CB33CCA9F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90" t="14296" r="16891"/>
            <a:stretch/>
          </p:blipFill>
          <p:spPr bwMode="auto">
            <a:xfrm>
              <a:off x="8595758" y="1156160"/>
              <a:ext cx="660075" cy="66123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892ADE1-B404-244A-977F-CE573F4915EB}"/>
                </a:ext>
              </a:extLst>
            </p:cNvPr>
            <p:cNvCxnSpPr>
              <a:cxnSpLocks/>
              <a:stCxn id="9" idx="2"/>
              <a:endCxn id="14" idx="0"/>
            </p:cNvCxnSpPr>
            <p:nvPr/>
          </p:nvCxnSpPr>
          <p:spPr>
            <a:xfrm flipH="1">
              <a:off x="4803683" y="1885194"/>
              <a:ext cx="2170" cy="210992"/>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B2364D4-7CB5-BF43-B3EE-3C3DB4FAD7F3}"/>
                </a:ext>
              </a:extLst>
            </p:cNvPr>
            <p:cNvSpPr/>
            <p:nvPr/>
          </p:nvSpPr>
          <p:spPr>
            <a:xfrm>
              <a:off x="126451" y="2096186"/>
              <a:ext cx="2949506" cy="756084"/>
            </a:xfrm>
            <a:prstGeom prst="roundRect">
              <a:avLst/>
            </a:prstGeom>
            <a:solidFill>
              <a:schemeClr val="accent6">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CN" sz="1600" b="1" dirty="0">
                  <a:solidFill>
                    <a:schemeClr val="tx1"/>
                  </a:solidFill>
                  <a:latin typeface="Palatino Linotype" panose="02040502050505030304" pitchFamily="18" charset="0"/>
                  <a:cs typeface="Arial" panose="020B0604020202020204" pitchFamily="34" charset="0"/>
                </a:rPr>
                <a:t>Motivation</a:t>
              </a:r>
              <a:r>
                <a:rPr lang="zh-CN" altLang="en-US" sz="1600" b="1" dirty="0">
                  <a:solidFill>
                    <a:schemeClr val="tx1"/>
                  </a:solidFill>
                  <a:latin typeface="Palatino Linotype" panose="02040502050505030304" pitchFamily="18" charset="0"/>
                  <a:cs typeface="Arial" panose="020B0604020202020204" pitchFamily="34" charset="0"/>
                </a:rPr>
                <a:t> </a:t>
              </a:r>
              <a:r>
                <a:rPr lang="en-US" altLang="zh-CN" sz="1600" b="1" dirty="0">
                  <a:solidFill>
                    <a:schemeClr val="tx1"/>
                  </a:solidFill>
                  <a:latin typeface="Palatino Linotype" panose="02040502050505030304" pitchFamily="18" charset="0"/>
                  <a:cs typeface="Arial" panose="020B0604020202020204" pitchFamily="34" charset="0"/>
                </a:rPr>
                <a:t>1. </a:t>
              </a:r>
            </a:p>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Steal Accounts</a:t>
              </a:r>
              <a:endParaRPr lang="en-CN" sz="1600" b="1" dirty="0" err="1">
                <a:solidFill>
                  <a:srgbClr val="9B1717"/>
                </a:solidFill>
                <a:latin typeface="Palatino Linotype" panose="02040502050505030304" pitchFamily="18" charset="0"/>
                <a:cs typeface="Arial" panose="020B0604020202020204" pitchFamily="34" charset="0"/>
              </a:endParaRPr>
            </a:p>
          </p:txBody>
        </p:sp>
        <p:sp>
          <p:nvSpPr>
            <p:cNvPr id="14" name="Rounded Rectangle 13">
              <a:extLst>
                <a:ext uri="{FF2B5EF4-FFF2-40B4-BE49-F238E27FC236}">
                  <a16:creationId xmlns:a16="http://schemas.microsoft.com/office/drawing/2014/main" id="{D580F452-7931-5D40-B163-2888A61797AB}"/>
                </a:ext>
              </a:extLst>
            </p:cNvPr>
            <p:cNvSpPr/>
            <p:nvPr/>
          </p:nvSpPr>
          <p:spPr>
            <a:xfrm>
              <a:off x="3328930" y="2096186"/>
              <a:ext cx="2949506" cy="756084"/>
            </a:xfrm>
            <a:prstGeom prst="roundRect">
              <a:avLst/>
            </a:prstGeom>
            <a:solidFill>
              <a:schemeClr val="accent6">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CN" sz="1600" b="1" dirty="0">
                  <a:solidFill>
                    <a:schemeClr val="tx1"/>
                  </a:solidFill>
                  <a:latin typeface="Palatino Linotype" panose="02040502050505030304" pitchFamily="18" charset="0"/>
                  <a:cs typeface="Arial" panose="020B0604020202020204" pitchFamily="34" charset="0"/>
                </a:rPr>
                <a:t>Motivation</a:t>
              </a:r>
              <a:r>
                <a:rPr lang="zh-CN" altLang="en-US" sz="1600" b="1" dirty="0">
                  <a:solidFill>
                    <a:schemeClr val="tx1"/>
                  </a:solidFill>
                  <a:latin typeface="Palatino Linotype" panose="02040502050505030304" pitchFamily="18" charset="0"/>
                  <a:cs typeface="Arial" panose="020B0604020202020204" pitchFamily="34" charset="0"/>
                </a:rPr>
                <a:t> </a:t>
              </a:r>
              <a:r>
                <a:rPr lang="en-US" altLang="zh-CN" sz="1600" b="1" dirty="0">
                  <a:solidFill>
                    <a:schemeClr val="tx1"/>
                  </a:solidFill>
                  <a:latin typeface="Palatino Linotype" panose="02040502050505030304" pitchFamily="18" charset="0"/>
                  <a:cs typeface="Arial" panose="020B0604020202020204" pitchFamily="34" charset="0"/>
                </a:rPr>
                <a:t>2. </a:t>
              </a:r>
            </a:p>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Forge Coupons</a:t>
              </a:r>
              <a:endParaRPr lang="en-CN" sz="1600" b="1" dirty="0" err="1">
                <a:solidFill>
                  <a:srgbClr val="9B1717"/>
                </a:solidFill>
                <a:latin typeface="Palatino Linotype" panose="02040502050505030304" pitchFamily="18" charset="0"/>
                <a:cs typeface="Arial" panose="020B0604020202020204" pitchFamily="34" charset="0"/>
              </a:endParaRPr>
            </a:p>
          </p:txBody>
        </p:sp>
        <p:sp>
          <p:nvSpPr>
            <p:cNvPr id="15" name="Rounded Rectangle 14">
              <a:extLst>
                <a:ext uri="{FF2B5EF4-FFF2-40B4-BE49-F238E27FC236}">
                  <a16:creationId xmlns:a16="http://schemas.microsoft.com/office/drawing/2014/main" id="{ED344DDC-EB58-B246-83C3-D0138510A3A1}"/>
                </a:ext>
              </a:extLst>
            </p:cNvPr>
            <p:cNvSpPr/>
            <p:nvPr/>
          </p:nvSpPr>
          <p:spPr>
            <a:xfrm>
              <a:off x="6531410" y="2096186"/>
              <a:ext cx="2949506" cy="756084"/>
            </a:xfrm>
            <a:prstGeom prst="roundRect">
              <a:avLst/>
            </a:prstGeom>
            <a:solidFill>
              <a:schemeClr val="accent6">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CN" sz="1600" b="1" dirty="0">
                  <a:solidFill>
                    <a:schemeClr val="tx1"/>
                  </a:solidFill>
                  <a:latin typeface="Palatino Linotype" panose="02040502050505030304" pitchFamily="18" charset="0"/>
                  <a:cs typeface="Arial" panose="020B0604020202020204" pitchFamily="34" charset="0"/>
                </a:rPr>
                <a:t>Motivation</a:t>
              </a:r>
              <a:r>
                <a:rPr lang="zh-CN" altLang="en-US" sz="1600" b="1" dirty="0">
                  <a:solidFill>
                    <a:schemeClr val="tx1"/>
                  </a:solidFill>
                  <a:latin typeface="Palatino Linotype" panose="02040502050505030304" pitchFamily="18" charset="0"/>
                  <a:cs typeface="Arial" panose="020B0604020202020204" pitchFamily="34" charset="0"/>
                </a:rPr>
                <a:t> </a:t>
              </a:r>
              <a:r>
                <a:rPr lang="en-US" altLang="zh-CN" sz="1600" b="1" dirty="0">
                  <a:solidFill>
                    <a:schemeClr val="tx1"/>
                  </a:solidFill>
                  <a:latin typeface="Palatino Linotype" panose="02040502050505030304" pitchFamily="18" charset="0"/>
                  <a:cs typeface="Arial" panose="020B0604020202020204" pitchFamily="34" charset="0"/>
                </a:rPr>
                <a:t>3. </a:t>
              </a:r>
            </a:p>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Paint Bad Feedback</a:t>
              </a:r>
              <a:endParaRPr lang="en-CN" sz="1600" b="1" dirty="0" err="1">
                <a:solidFill>
                  <a:srgbClr val="9B1717"/>
                </a:solidFill>
                <a:latin typeface="Palatino Linotype" panose="02040502050505030304" pitchFamily="18" charset="0"/>
                <a:cs typeface="Arial" panose="020B0604020202020204" pitchFamily="34" charset="0"/>
              </a:endParaRPr>
            </a:p>
          </p:txBody>
        </p:sp>
        <p:sp>
          <p:nvSpPr>
            <p:cNvPr id="25" name="Rounded Rectangle 24">
              <a:extLst>
                <a:ext uri="{FF2B5EF4-FFF2-40B4-BE49-F238E27FC236}">
                  <a16:creationId xmlns:a16="http://schemas.microsoft.com/office/drawing/2014/main" id="{F8924D2B-7324-5746-9412-D2E09E05A1C6}"/>
                </a:ext>
              </a:extLst>
            </p:cNvPr>
            <p:cNvSpPr/>
            <p:nvPr/>
          </p:nvSpPr>
          <p:spPr>
            <a:xfrm>
              <a:off x="126451" y="3055805"/>
              <a:ext cx="2949506" cy="1592985"/>
            </a:xfrm>
            <a:prstGeom prst="roundRect">
              <a:avLst>
                <a:gd name="adj" fmla="val 4988"/>
              </a:avLst>
            </a:prstGeom>
            <a:solidFill>
              <a:schemeClr val="accent3">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Vulnerability 1</a:t>
              </a: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20000"/>
                </a:lnSpc>
              </a:pP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SQL injection</a:t>
              </a:r>
            </a:p>
            <a:p>
              <a:pPr>
                <a:lnSpc>
                  <a:spcPct val="120000"/>
                </a:lnSpc>
              </a:pPr>
              <a:endParaRPr lang="en-US" sz="4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 Password Free payment.</a:t>
              </a:r>
            </a:p>
            <a:p>
              <a:pPr>
                <a:lnSpc>
                  <a:spcPct val="120000"/>
                </a:lnSpc>
              </a:pPr>
              <a:r>
                <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  Do SQL injection.</a:t>
              </a:r>
            </a:p>
            <a:p>
              <a:pPr>
                <a:lnSpc>
                  <a:spcPct val="120000"/>
                </a:lnSpc>
              </a:pPr>
              <a:r>
                <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 Prepare SQL statements.</a:t>
              </a:r>
            </a:p>
          </p:txBody>
        </p:sp>
        <p:sp>
          <p:nvSpPr>
            <p:cNvPr id="26" name="Rounded Rectangle 25">
              <a:extLst>
                <a:ext uri="{FF2B5EF4-FFF2-40B4-BE49-F238E27FC236}">
                  <a16:creationId xmlns:a16="http://schemas.microsoft.com/office/drawing/2014/main" id="{0208E384-0DE0-B64F-BC77-51747596DADE}"/>
                </a:ext>
              </a:extLst>
            </p:cNvPr>
            <p:cNvSpPr/>
            <p:nvPr/>
          </p:nvSpPr>
          <p:spPr>
            <a:xfrm>
              <a:off x="3326594" y="3045749"/>
              <a:ext cx="2949506" cy="1603041"/>
            </a:xfrm>
            <a:prstGeom prst="roundRect">
              <a:avLst>
                <a:gd name="adj" fmla="val 4988"/>
              </a:avLst>
            </a:prstGeom>
            <a:solidFill>
              <a:schemeClr val="accent3">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Vulnerability 2</a:t>
              </a: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20000"/>
                </a:lnSpc>
              </a:pP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Reversible Encryption</a:t>
              </a:r>
            </a:p>
            <a:p>
              <a:pPr>
                <a:lnSpc>
                  <a:spcPct val="120000"/>
                </a:lnSpc>
              </a:pPr>
              <a:endParaRPr lang="en-US" sz="4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 Encryption algorithm flaw.</a:t>
              </a:r>
            </a:p>
            <a:p>
              <a:pPr>
                <a:lnSpc>
                  <a:spcPct val="120000"/>
                </a:lnSpc>
              </a:pPr>
              <a:r>
                <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a:t>
              </a:r>
              <a:r>
                <a:rPr lang="zh-CN" alt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Breaking encryption.</a:t>
              </a:r>
              <a:endPar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a:t>
              </a:r>
              <a:r>
                <a:rPr lang="zh-CN" alt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Protect files, improve encryption.</a:t>
              </a:r>
              <a:endPar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endParaRPr>
            </a:p>
          </p:txBody>
        </p:sp>
        <p:sp>
          <p:nvSpPr>
            <p:cNvPr id="27" name="Rounded Rectangle 26">
              <a:extLst>
                <a:ext uri="{FF2B5EF4-FFF2-40B4-BE49-F238E27FC236}">
                  <a16:creationId xmlns:a16="http://schemas.microsoft.com/office/drawing/2014/main" id="{3C42A2C7-93CD-C24A-BB81-66E987E7353C}"/>
                </a:ext>
              </a:extLst>
            </p:cNvPr>
            <p:cNvSpPr/>
            <p:nvPr/>
          </p:nvSpPr>
          <p:spPr>
            <a:xfrm>
              <a:off x="6529073" y="3045749"/>
              <a:ext cx="2949506" cy="1603041"/>
            </a:xfrm>
            <a:prstGeom prst="roundRect">
              <a:avLst>
                <a:gd name="adj" fmla="val 4988"/>
              </a:avLst>
            </a:prstGeom>
            <a:solidFill>
              <a:schemeClr val="accent3">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600" b="1" dirty="0">
                  <a:solidFill>
                    <a:srgbClr val="9B1717"/>
                  </a:solidFill>
                  <a:effectLst/>
                  <a:latin typeface="Palatino Linotype" panose="02040502050505030304" pitchFamily="18" charset="0"/>
                  <a:ea typeface="楷体" panose="02010609060101010101" pitchFamily="49" charset="-122"/>
                  <a:cs typeface="Times New Roman" panose="02020603050405020304" pitchFamily="18" charset="0"/>
                </a:rPr>
                <a:t>Vulnerability 3</a:t>
              </a: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a:t>
              </a:r>
            </a:p>
            <a:p>
              <a:pPr algn="ctr">
                <a:lnSpc>
                  <a:spcPct val="120000"/>
                </a:lnSpc>
              </a:pPr>
              <a:r>
                <a:rPr lang="en-US" altLang="zh-CN" sz="1600" b="1" dirty="0">
                  <a:solidFill>
                    <a:srgbClr val="9B1717"/>
                  </a:solidFill>
                  <a:latin typeface="Palatino Linotype" panose="02040502050505030304" pitchFamily="18" charset="0"/>
                  <a:ea typeface="楷体" panose="02010609060101010101" pitchFamily="49" charset="-122"/>
                  <a:cs typeface="Times New Roman" panose="02020603050405020304" pitchFamily="18" charset="0"/>
                </a:rPr>
                <a:t>Bypassing CAPTCHA</a:t>
              </a:r>
            </a:p>
            <a:p>
              <a:pPr>
                <a:lnSpc>
                  <a:spcPct val="120000"/>
                </a:lnSpc>
              </a:pPr>
              <a:endParaRPr lang="en-US" sz="4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a:t>
              </a:r>
              <a:r>
                <a:rPr lang="zh-CN" alt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Plain text and port exposure.</a:t>
              </a:r>
              <a:endParaRPr lang="en-US" sz="12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nSpc>
                  <a:spcPct val="120000"/>
                </a:lnSpc>
              </a:pPr>
              <a:r>
                <a:rPr lang="en-US" sz="12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 Execute plaintext, look for data.</a:t>
              </a:r>
            </a:p>
            <a:p>
              <a:pPr>
                <a:lnSpc>
                  <a:spcPct val="120000"/>
                </a:lnSpc>
              </a:pPr>
              <a:r>
                <a:rPr lang="en-US" sz="12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 Encryption or change of method.</a:t>
              </a:r>
            </a:p>
          </p:txBody>
        </p:sp>
        <p:cxnSp>
          <p:nvCxnSpPr>
            <p:cNvPr id="28" name="Straight Arrow Connector 27">
              <a:extLst>
                <a:ext uri="{FF2B5EF4-FFF2-40B4-BE49-F238E27FC236}">
                  <a16:creationId xmlns:a16="http://schemas.microsoft.com/office/drawing/2014/main" id="{F40496E4-A1E9-EF47-9027-2ED31BEFA4DA}"/>
                </a:ext>
              </a:extLst>
            </p:cNvPr>
            <p:cNvCxnSpPr>
              <a:cxnSpLocks/>
              <a:stCxn id="10" idx="2"/>
              <a:endCxn id="25" idx="0"/>
            </p:cNvCxnSpPr>
            <p:nvPr/>
          </p:nvCxnSpPr>
          <p:spPr>
            <a:xfrm>
              <a:off x="1601204" y="2852270"/>
              <a:ext cx="0" cy="203535"/>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0EF662-8E92-2847-B85F-97B1FABC8D7D}"/>
                </a:ext>
              </a:extLst>
            </p:cNvPr>
            <p:cNvCxnSpPr>
              <a:cxnSpLocks/>
              <a:stCxn id="14" idx="2"/>
              <a:endCxn id="26" idx="0"/>
            </p:cNvCxnSpPr>
            <p:nvPr/>
          </p:nvCxnSpPr>
          <p:spPr>
            <a:xfrm flipH="1">
              <a:off x="4801347" y="2852270"/>
              <a:ext cx="2336" cy="193479"/>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48D53E8-8693-534F-9266-85AEBD48C9A0}"/>
                </a:ext>
              </a:extLst>
            </p:cNvPr>
            <p:cNvCxnSpPr>
              <a:cxnSpLocks/>
              <a:stCxn id="15" idx="2"/>
              <a:endCxn id="27" idx="0"/>
            </p:cNvCxnSpPr>
            <p:nvPr/>
          </p:nvCxnSpPr>
          <p:spPr>
            <a:xfrm flipH="1">
              <a:off x="8003826" y="2852270"/>
              <a:ext cx="2337" cy="193479"/>
            </a:xfrm>
            <a:prstGeom prst="straightConnector1">
              <a:avLst/>
            </a:prstGeom>
            <a:ln w="12700" cap="flat">
              <a:solidFill>
                <a:schemeClr val="tx1"/>
              </a:solidFill>
              <a:miter lim="800000"/>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382AEB13-5DCC-A340-A5BE-3D767493BBA6}"/>
                </a:ext>
              </a:extLst>
            </p:cNvPr>
            <p:cNvSpPr/>
            <p:nvPr/>
          </p:nvSpPr>
          <p:spPr>
            <a:xfrm>
              <a:off x="126451" y="4923623"/>
              <a:ext cx="9356366" cy="792088"/>
            </a:xfrm>
            <a:prstGeom prst="roundRect">
              <a:avLst>
                <a:gd name="adj" fmla="val 5546"/>
              </a:avLst>
            </a:prstGeom>
            <a:solidFill>
              <a:schemeClr val="bg2">
                <a:lumMod val="20000"/>
                <a:lumOff val="80000"/>
              </a:schemeClr>
            </a:solidFill>
            <a:ln w="1270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120000"/>
                </a:lnSpc>
              </a:pP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Summarize</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 to draw conclusions and </a:t>
              </a:r>
            </a:p>
            <a:p>
              <a:pPr algn="ctr">
                <a:lnSpc>
                  <a:spcPct val="120000"/>
                </a:lnSpc>
              </a:pPr>
              <a:r>
                <a:rPr lang="en-US" sz="1800" b="1"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F</a:t>
              </a: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urther </a:t>
              </a:r>
              <a:r>
                <a:rPr lang="en-US" sz="1800" b="1" dirty="0">
                  <a:solidFill>
                    <a:schemeClr val="tx1"/>
                  </a:solidFill>
                  <a:latin typeface="Palatino Linotype" panose="02040502050505030304" pitchFamily="18" charset="0"/>
                  <a:ea typeface="楷体" panose="02010609060101010101" pitchFamily="49" charset="-122"/>
                  <a:cs typeface="Times New Roman" panose="02020603050405020304" pitchFamily="18" charset="0"/>
                </a:rPr>
                <a:t>A</a:t>
              </a:r>
              <a:r>
                <a:rPr lang="en-US" sz="1800" b="1"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nalyze </a:t>
              </a:r>
              <a:r>
                <a:rPr lang="en-US" sz="1800" dirty="0">
                  <a:solidFill>
                    <a:schemeClr val="tx1"/>
                  </a:solidFill>
                  <a:effectLst/>
                  <a:latin typeface="Palatino Linotype" panose="02040502050505030304" pitchFamily="18" charset="0"/>
                  <a:ea typeface="楷体" panose="02010609060101010101" pitchFamily="49" charset="-122"/>
                  <a:cs typeface="Times New Roman" panose="02020603050405020304" pitchFamily="18" charset="0"/>
                </a:rPr>
                <a:t>with practical examples.</a:t>
              </a:r>
            </a:p>
          </p:txBody>
        </p:sp>
        <p:sp>
          <p:nvSpPr>
            <p:cNvPr id="46" name="Down Arrow 45">
              <a:extLst>
                <a:ext uri="{FF2B5EF4-FFF2-40B4-BE49-F238E27FC236}">
                  <a16:creationId xmlns:a16="http://schemas.microsoft.com/office/drawing/2014/main" id="{E742C246-87F5-BF41-AA12-C25E666C9BF5}"/>
                </a:ext>
              </a:extLst>
            </p:cNvPr>
            <p:cNvSpPr/>
            <p:nvPr/>
          </p:nvSpPr>
          <p:spPr>
            <a:xfrm>
              <a:off x="4497431" y="4700062"/>
              <a:ext cx="606431" cy="197158"/>
            </a:xfrm>
            <a:prstGeom prst="downArrow">
              <a:avLst/>
            </a:prstGeom>
            <a:solidFill>
              <a:schemeClr val="bg2"/>
            </a:solidFill>
            <a:ln w="19050" cap="flat">
              <a:solidFill>
                <a:srgbClr val="74111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CN" sz="1400" dirty="0" err="1">
                <a:solidFill>
                  <a:schemeClr val="bg1"/>
                </a:solidFill>
                <a:latin typeface="Arial" panose="020B0604020202020204" pitchFamily="34" charset="0"/>
                <a:cs typeface="Arial" panose="020B0604020202020204" pitchFamily="34" charset="0"/>
              </a:endParaRPr>
            </a:p>
          </p:txBody>
        </p:sp>
      </p:grpSp>
      <p:sp>
        <p:nvSpPr>
          <p:cNvPr id="51" name="TextBox 50">
            <a:extLst>
              <a:ext uri="{FF2B5EF4-FFF2-40B4-BE49-F238E27FC236}">
                <a16:creationId xmlns:a16="http://schemas.microsoft.com/office/drawing/2014/main" id="{C7EE0072-81A8-254F-8F31-19480AEC315B}"/>
              </a:ext>
            </a:extLst>
          </p:cNvPr>
          <p:cNvSpPr txBox="1"/>
          <p:nvPr/>
        </p:nvSpPr>
        <p:spPr>
          <a:xfrm>
            <a:off x="270751" y="5788037"/>
            <a:ext cx="6149649" cy="959493"/>
          </a:xfrm>
          <a:prstGeom prst="rect">
            <a:avLst/>
          </a:prstGeom>
          <a:noFill/>
          <a:ln w="6350" cap="flat">
            <a:noFill/>
            <a:miter lim="800000"/>
          </a:ln>
        </p:spPr>
        <p:txBody>
          <a:bodyPr wrap="square">
            <a:spAutoFit/>
          </a:bodyPr>
          <a:lstStyle/>
          <a:p>
            <a:pPr algn="ctr">
              <a:lnSpc>
                <a:spcPct val="120000"/>
              </a:lnSpc>
            </a:pPr>
            <a:r>
              <a:rPr lang="en-US" sz="16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a:t>
            </a:r>
            <a:r>
              <a:rPr lang="zh-CN" altLang="en-US" sz="1600" b="1"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Why do these vulnerabilities EXIST?</a:t>
            </a:r>
            <a:r>
              <a:rPr lang="zh-CN" altLang="en-US"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rPr>
              <a:t>(Find it)</a:t>
            </a:r>
            <a:endParaRPr lang="en-US" sz="1600" i="1" dirty="0">
              <a:solidFill>
                <a:schemeClr val="accent5">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gn="ctr">
              <a:lnSpc>
                <a:spcPct val="120000"/>
              </a:lnSpc>
            </a:pPr>
            <a:r>
              <a:rPr lang="en-US" sz="16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a:t>
            </a:r>
            <a:r>
              <a:rPr lang="zh-CN" altLang="en-US" sz="1600" b="1"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rPr>
              <a:t>What methods are used to CRACK the vulnerability? (Crack it)</a:t>
            </a:r>
            <a:endParaRPr lang="en-US" sz="1600" i="1" dirty="0">
              <a:solidFill>
                <a:schemeClr val="accent6">
                  <a:lumMod val="50000"/>
                </a:schemeClr>
              </a:solidFill>
              <a:latin typeface="Palatino Linotype" panose="02040502050505030304" pitchFamily="18" charset="0"/>
              <a:ea typeface="楷体" panose="02010609060101010101" pitchFamily="49" charset="-122"/>
              <a:cs typeface="Times New Roman" panose="02020603050405020304" pitchFamily="18" charset="0"/>
            </a:endParaRPr>
          </a:p>
          <a:p>
            <a:pPr algn="ctr">
              <a:lnSpc>
                <a:spcPct val="120000"/>
              </a:lnSpc>
            </a:pPr>
            <a:r>
              <a:rPr lang="en-US" sz="16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a:t>
            </a:r>
            <a:r>
              <a:rPr lang="zh-CN" altLang="en-US" sz="1600" b="1"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How to FIX the vulnerability?</a:t>
            </a:r>
            <a:r>
              <a:rPr lang="zh-CN" altLang="en-US"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 </a:t>
            </a:r>
            <a:r>
              <a:rPr lang="en-US" altLang="zh-CN"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rPr>
              <a:t>(Fix it)</a:t>
            </a:r>
            <a:endParaRPr lang="en-US" sz="1600" i="1" dirty="0">
              <a:solidFill>
                <a:schemeClr val="accent1"/>
              </a:solidFill>
              <a:latin typeface="Palatino Linotype" panose="02040502050505030304" pitchFamily="18" charset="0"/>
              <a:ea typeface="楷体" panose="02010609060101010101" pitchFamily="49" charset="-122"/>
              <a:cs typeface="Times New Roman" panose="02020603050405020304" pitchFamily="18" charset="0"/>
            </a:endParaRPr>
          </a:p>
        </p:txBody>
      </p:sp>
      <p:sp>
        <p:nvSpPr>
          <p:cNvPr id="2" name="Chevron 1">
            <a:extLst>
              <a:ext uri="{FF2B5EF4-FFF2-40B4-BE49-F238E27FC236}">
                <a16:creationId xmlns:a16="http://schemas.microsoft.com/office/drawing/2014/main" id="{9F5F2A1B-48EE-D541-895C-0E57482F7865}"/>
              </a:ext>
            </a:extLst>
          </p:cNvPr>
          <p:cNvSpPr/>
          <p:nvPr/>
        </p:nvSpPr>
        <p:spPr>
          <a:xfrm>
            <a:off x="6420400" y="6069761"/>
            <a:ext cx="252028" cy="396044"/>
          </a:xfrm>
          <a:prstGeom prst="chevron">
            <a:avLst/>
          </a:prstGeom>
          <a:solidFill>
            <a:srgbClr val="9B1717"/>
          </a:solidFill>
          <a:ln w="6350" cap="flat">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CN" sz="1400" dirty="0" err="1">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097FFD3-93B7-0F41-BC21-D8CD6DEDDCC2}"/>
              </a:ext>
            </a:extLst>
          </p:cNvPr>
          <p:cNvSpPr txBox="1"/>
          <p:nvPr/>
        </p:nvSpPr>
        <p:spPr>
          <a:xfrm>
            <a:off x="6669674" y="5900022"/>
            <a:ext cx="2950450" cy="735522"/>
          </a:xfrm>
          <a:prstGeom prst="rect">
            <a:avLst/>
          </a:prstGeom>
          <a:noFill/>
          <a:ln w="6350" cap="flat">
            <a:noFill/>
            <a:miter lim="800000"/>
          </a:ln>
        </p:spPr>
        <p:txBody>
          <a:bodyPr wrap="square">
            <a:spAutoFit/>
          </a:bodyPr>
          <a:lstStyle/>
          <a:p>
            <a:pPr algn="ctr">
              <a:lnSpc>
                <a:spcPct val="120000"/>
              </a:lnSpc>
            </a:pPr>
            <a:r>
              <a:rPr lang="en-US" sz="1800" b="1" dirty="0">
                <a:solidFill>
                  <a:srgbClr val="741111"/>
                </a:solidFill>
                <a:latin typeface="Palatino Linotype" panose="02040502050505030304" pitchFamily="18" charset="0"/>
                <a:ea typeface="楷体" panose="02010609060101010101" pitchFamily="49" charset="-122"/>
                <a:cs typeface="Times New Roman" panose="02020603050405020304" pitchFamily="18" charset="0"/>
              </a:rPr>
              <a:t>Highly correlated to things we learned in class.</a:t>
            </a:r>
            <a:endParaRPr lang="en-US" sz="1800" dirty="0">
              <a:solidFill>
                <a:srgbClr val="741111"/>
              </a:solidFill>
              <a:latin typeface="Palatino Linotype" panose="0204050205050503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6345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3113" y="5734050"/>
            <a:ext cx="8338185" cy="679956"/>
          </a:xfrm>
          <a:prstGeom prst="rect">
            <a:avLst/>
          </a:prstGeom>
          <a:solidFill>
            <a:schemeClr val="accent5">
              <a:lumMod val="20000"/>
              <a:lumOff val="80000"/>
            </a:schemeClr>
          </a:solidFill>
          <a:ln w="12700" cap="flat">
            <a:noFill/>
            <a:miter lim="800000"/>
          </a:ln>
        </p:spPr>
        <p:txBody>
          <a:bodyPr wrap="square" lIns="0" tIns="0" rIns="0" bIns="0" rtlCol="0" anchor="ctr" anchorCtr="0">
            <a:noAutofit/>
          </a:bodyPr>
          <a:lstStyle/>
          <a:p>
            <a:pPr algn="ctr">
              <a:buClr>
                <a:schemeClr val="bg2"/>
              </a:buClr>
            </a:pPr>
            <a:r>
              <a:rPr lang="en-US" altLang="zh-CN" sz="1600" b="1" dirty="0">
                <a:latin typeface="Palatino Linotype" panose="02040502050505030304" pitchFamily="18" charset="0"/>
                <a:cs typeface="Palatino Linotype" panose="02040502050505030304" pitchFamily="18" charset="0"/>
              </a:rPr>
              <a:t>Motivation</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Short of money! Or  juice for better live!</a:t>
            </a:r>
            <a:endParaRPr lang="zh-CN" altLang="en-US" sz="1600" dirty="0">
              <a:latin typeface="Palatino Linotype" panose="02040502050505030304" pitchFamily="18" charset="0"/>
              <a:ea typeface="宋体" panose="02010600030101010101" pitchFamily="2" charset="-122"/>
              <a:cs typeface="Palatino Linotype" panose="02040502050505030304" pitchFamily="18" charset="0"/>
            </a:endParaRPr>
          </a:p>
          <a:p>
            <a:pPr algn="ctr">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Try:</a:t>
            </a:r>
            <a:r>
              <a:rPr lang="en-US" altLang="zh-CN" sz="1600" dirty="0">
                <a:latin typeface="Palatino Linotype" panose="02040502050505030304" pitchFamily="18" charset="0"/>
                <a:ea typeface="宋体" panose="02010600030101010101" pitchFamily="2" charset="-122"/>
                <a:cs typeface="Palatino Linotype" panose="02040502050505030304" pitchFamily="18" charset="0"/>
              </a:rPr>
              <a:t> Log in other people's accounts to buy things for myself.</a:t>
            </a:r>
          </a:p>
        </p:txBody>
      </p:sp>
      <p:pic>
        <p:nvPicPr>
          <p:cNvPr id="8" name="Picture 7">
            <a:extLst>
              <a:ext uri="{FF2B5EF4-FFF2-40B4-BE49-F238E27FC236}">
                <a16:creationId xmlns:a16="http://schemas.microsoft.com/office/drawing/2014/main" id="{C4D06B19-2A7C-0A63-5312-7E83829B3073}"/>
              </a:ext>
            </a:extLst>
          </p:cNvPr>
          <p:cNvPicPr>
            <a:picLocks noChangeAspect="1"/>
          </p:cNvPicPr>
          <p:nvPr/>
        </p:nvPicPr>
        <p:blipFill>
          <a:blip r:embed="rId3"/>
          <a:stretch>
            <a:fillRect/>
          </a:stretch>
        </p:blipFill>
        <p:spPr>
          <a:xfrm>
            <a:off x="1684013" y="1260948"/>
            <a:ext cx="6536383" cy="4121668"/>
          </a:xfrm>
          <a:prstGeom prst="rect">
            <a:avLst/>
          </a:prstGeom>
        </p:spPr>
      </p:pic>
      <p:sp>
        <p:nvSpPr>
          <p:cNvPr id="6" name="标题 1">
            <a:extLst>
              <a:ext uri="{FF2B5EF4-FFF2-40B4-BE49-F238E27FC236}">
                <a16:creationId xmlns:a16="http://schemas.microsoft.com/office/drawing/2014/main" id="{655F3E16-826C-AF45-84EA-AAD55EEFF538}"/>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a:t>
            </a:r>
            <a:r>
              <a:rPr lang="en-US" dirty="0"/>
              <a:t> Vulnerability 1: </a:t>
            </a:r>
            <a:r>
              <a:rPr lang="en-US" b="1" dirty="0"/>
              <a:t>SQL injection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119CE-624D-2C11-9B78-B11C1BE1073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90E651D-9756-9E6F-37DA-928BCED2B06D}"/>
              </a:ext>
            </a:extLst>
          </p:cNvPr>
          <p:cNvPicPr>
            <a:picLocks noChangeAspect="1"/>
          </p:cNvPicPr>
          <p:nvPr/>
        </p:nvPicPr>
        <p:blipFill>
          <a:blip r:embed="rId3"/>
          <a:stretch>
            <a:fillRect/>
          </a:stretch>
        </p:blipFill>
        <p:spPr>
          <a:xfrm>
            <a:off x="1163965" y="1693116"/>
            <a:ext cx="7576482" cy="3960000"/>
          </a:xfrm>
          <a:prstGeom prst="rect">
            <a:avLst/>
          </a:prstGeom>
        </p:spPr>
      </p:pic>
      <p:sp>
        <p:nvSpPr>
          <p:cNvPr id="9" name="标题 1">
            <a:extLst>
              <a:ext uri="{FF2B5EF4-FFF2-40B4-BE49-F238E27FC236}">
                <a16:creationId xmlns:a16="http://schemas.microsoft.com/office/drawing/2014/main" id="{32BD3EFE-B137-EB4B-A6A9-3EB18A73DFCA}"/>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
        <p:nvSpPr>
          <p:cNvPr id="10" name="文本框 2">
            <a:extLst>
              <a:ext uri="{FF2B5EF4-FFF2-40B4-BE49-F238E27FC236}">
                <a16:creationId xmlns:a16="http://schemas.microsoft.com/office/drawing/2014/main" id="{4C5A0C6D-602B-E347-B4B4-E5D526938E06}"/>
              </a:ext>
            </a:extLst>
          </p:cNvPr>
          <p:cNvSpPr txBox="1"/>
          <p:nvPr/>
        </p:nvSpPr>
        <p:spPr>
          <a:xfrm>
            <a:off x="783114" y="5898326"/>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ctr">
              <a:lnSpc>
                <a:spcPct val="90000"/>
              </a:lnSpc>
              <a:spcBef>
                <a:spcPts val="600"/>
              </a:spcBef>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I can use the money on the account to buy anything without password, once I login in.</a:t>
            </a:r>
          </a:p>
        </p:txBody>
      </p:sp>
      <p:sp>
        <p:nvSpPr>
          <p:cNvPr id="6" name="TextBox 5">
            <a:extLst>
              <a:ext uri="{FF2B5EF4-FFF2-40B4-BE49-F238E27FC236}">
                <a16:creationId xmlns:a16="http://schemas.microsoft.com/office/drawing/2014/main" id="{3626A18C-DC32-5F44-8DB1-1FF37424AF31}"/>
              </a:ext>
            </a:extLst>
          </p:cNvPr>
          <p:cNvSpPr txBox="1"/>
          <p:nvPr/>
        </p:nvSpPr>
        <p:spPr>
          <a:xfrm>
            <a:off x="415701" y="1045936"/>
            <a:ext cx="5184576"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#1 Password-free payment</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extLst>
      <p:ext uri="{BB962C8B-B14F-4D97-AF65-F5344CB8AC3E}">
        <p14:creationId xmlns:p14="http://schemas.microsoft.com/office/powerpoint/2010/main" val="427906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34E987-EC46-EF5D-C354-CFBE6EF2A08F}"/>
              </a:ext>
            </a:extLst>
          </p:cNvPr>
          <p:cNvPicPr>
            <a:picLocks noChangeAspect="1"/>
          </p:cNvPicPr>
          <p:nvPr/>
        </p:nvPicPr>
        <p:blipFill>
          <a:blip r:embed="rId3"/>
          <a:stretch>
            <a:fillRect/>
          </a:stretch>
        </p:blipFill>
        <p:spPr>
          <a:xfrm>
            <a:off x="1179759" y="1692186"/>
            <a:ext cx="7544894" cy="3960000"/>
          </a:xfrm>
          <a:prstGeom prst="rect">
            <a:avLst/>
          </a:prstGeom>
        </p:spPr>
      </p:pic>
      <p:sp>
        <p:nvSpPr>
          <p:cNvPr id="8" name="标题 1">
            <a:extLst>
              <a:ext uri="{FF2B5EF4-FFF2-40B4-BE49-F238E27FC236}">
                <a16:creationId xmlns:a16="http://schemas.microsoft.com/office/drawing/2014/main" id="{27FC1315-6681-EA4F-800D-584AACD9AA5C}"/>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
        <p:nvSpPr>
          <p:cNvPr id="10" name="文本框 2">
            <a:extLst>
              <a:ext uri="{FF2B5EF4-FFF2-40B4-BE49-F238E27FC236}">
                <a16:creationId xmlns:a16="http://schemas.microsoft.com/office/drawing/2014/main" id="{FC0E99E2-AA8E-2F40-8EA1-03644741F0EF}"/>
              </a:ext>
            </a:extLst>
          </p:cNvPr>
          <p:cNvSpPr txBox="1"/>
          <p:nvPr/>
        </p:nvSpPr>
        <p:spPr>
          <a:xfrm>
            <a:off x="783114" y="5898326"/>
            <a:ext cx="8338184" cy="679956"/>
          </a:xfrm>
          <a:prstGeom prst="rect">
            <a:avLst/>
          </a:prstGeom>
          <a:solidFill>
            <a:schemeClr val="accent5">
              <a:lumMod val="20000"/>
              <a:lumOff val="80000"/>
            </a:schemeClr>
          </a:solidFill>
          <a:ln w="6350" cap="flat">
            <a:noFill/>
            <a:miter lim="800000"/>
          </a:ln>
        </p:spPr>
        <p:txBody>
          <a:bodyPr wrap="square" lIns="0" tIns="0" rIns="0" bIns="0" rtlCol="0" anchor="ctr" anchorCtr="0">
            <a:noAutofit/>
          </a:bodyPr>
          <a:lstStyle/>
          <a:p>
            <a:pPr algn="ctr">
              <a:lnSpc>
                <a:spcPct val="90000"/>
              </a:lnSpc>
              <a:spcBef>
                <a:spcPts val="600"/>
              </a:spcBef>
              <a:buClr>
                <a:schemeClr val="bg2"/>
              </a:buClr>
            </a:pP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Add </a:t>
            </a:r>
            <a:r>
              <a:rPr lang="en-US" altLang="zh-CN" sz="1600" b="1" dirty="0">
                <a:solidFill>
                  <a:srgbClr val="FF0000"/>
                </a:solidFill>
                <a:latin typeface="Palatino Linotype" panose="02040502050505030304" pitchFamily="18" charset="0"/>
                <a:ea typeface="宋体" panose="02010600030101010101" pitchFamily="2" charset="-122"/>
                <a:cs typeface="Palatino Linotype" panose="02040502050505030304" pitchFamily="18" charset="0"/>
              </a:rPr>
              <a:t>‘ </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in the email, error is raised and </a:t>
            </a:r>
            <a:r>
              <a:rPr lang="en-US" altLang="zh-CN" sz="1600" b="1" dirty="0">
                <a:solidFill>
                  <a:srgbClr val="9B1717"/>
                </a:solidFill>
                <a:latin typeface="Palatino Linotype" panose="02040502050505030304" pitchFamily="18" charset="0"/>
                <a:ea typeface="宋体" panose="02010600030101010101" pitchFamily="2" charset="-122"/>
                <a:cs typeface="Palatino Linotype" panose="02040502050505030304" pitchFamily="18" charset="0"/>
              </a:rPr>
              <a:t>SQL command </a:t>
            </a:r>
            <a:r>
              <a:rPr lang="en-US" altLang="zh-CN" sz="1600" b="1" dirty="0">
                <a:latin typeface="Palatino Linotype" panose="02040502050505030304" pitchFamily="18" charset="0"/>
                <a:ea typeface="宋体" panose="02010600030101010101" pitchFamily="2" charset="-122"/>
                <a:cs typeface="Palatino Linotype" panose="02040502050505030304" pitchFamily="18" charset="0"/>
              </a:rPr>
              <a:t>can be find out in </a:t>
            </a:r>
            <a:r>
              <a:rPr lang="en-US" altLang="zh-CN" sz="1600" b="1" dirty="0">
                <a:solidFill>
                  <a:srgbClr val="9B1717"/>
                </a:solidFill>
                <a:latin typeface="Palatino Linotype" panose="02040502050505030304" pitchFamily="18" charset="0"/>
                <a:ea typeface="宋体" panose="02010600030101010101" pitchFamily="2" charset="-122"/>
                <a:cs typeface="Palatino Linotype" panose="02040502050505030304" pitchFamily="18" charset="0"/>
              </a:rPr>
              <a:t>Network</a:t>
            </a:r>
          </a:p>
        </p:txBody>
      </p:sp>
      <p:sp>
        <p:nvSpPr>
          <p:cNvPr id="14" name="TextBox 13">
            <a:extLst>
              <a:ext uri="{FF2B5EF4-FFF2-40B4-BE49-F238E27FC236}">
                <a16:creationId xmlns:a16="http://schemas.microsoft.com/office/drawing/2014/main" id="{9282AC93-19E1-9447-B95F-85CFAAC6E7A5}"/>
              </a:ext>
            </a:extLst>
          </p:cNvPr>
          <p:cNvSpPr txBox="1"/>
          <p:nvPr/>
        </p:nvSpPr>
        <p:spPr>
          <a:xfrm>
            <a:off x="415701" y="1047796"/>
            <a:ext cx="5184576"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#2 SQL</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injection</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is here</a:t>
            </a:r>
            <a:endParaRPr lang="zh-CN" altLang="en-US" sz="2400" b="1" i="1" dirty="0">
              <a:solidFill>
                <a:schemeClr val="accent5">
                  <a:lumMod val="50000"/>
                </a:schemeClr>
              </a:solidFill>
              <a:latin typeface="Palatino Linotype" panose="02040502050505030304" pitchFamily="1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6D81C-B53D-E261-82ED-F320EEE802A7}"/>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4CED19EC-851B-1D46-80CF-23B23A879920}"/>
              </a:ext>
            </a:extLst>
          </p:cNvPr>
          <p:cNvGrpSpPr/>
          <p:nvPr/>
        </p:nvGrpSpPr>
        <p:grpSpPr>
          <a:xfrm>
            <a:off x="625861" y="1791826"/>
            <a:ext cx="8652690" cy="4608096"/>
            <a:chOff x="667730" y="1597083"/>
            <a:chExt cx="8652690" cy="4608096"/>
          </a:xfrm>
        </p:grpSpPr>
        <p:pic>
          <p:nvPicPr>
            <p:cNvPr id="4" name="Picture 3">
              <a:extLst>
                <a:ext uri="{FF2B5EF4-FFF2-40B4-BE49-F238E27FC236}">
                  <a16:creationId xmlns:a16="http://schemas.microsoft.com/office/drawing/2014/main" id="{41077978-6CF4-48CA-2F00-8F0F9F59AA01}"/>
                </a:ext>
              </a:extLst>
            </p:cNvPr>
            <p:cNvPicPr>
              <a:picLocks noChangeAspect="1"/>
            </p:cNvPicPr>
            <p:nvPr/>
          </p:nvPicPr>
          <p:blipFill>
            <a:blip r:embed="rId3"/>
            <a:stretch>
              <a:fillRect/>
            </a:stretch>
          </p:blipFill>
          <p:spPr>
            <a:xfrm>
              <a:off x="667730" y="3383697"/>
              <a:ext cx="8376991" cy="945789"/>
            </a:xfrm>
            <a:prstGeom prst="rect">
              <a:avLst/>
            </a:prstGeom>
          </p:spPr>
        </p:pic>
        <p:pic>
          <p:nvPicPr>
            <p:cNvPr id="9" name="Picture 8">
              <a:extLst>
                <a:ext uri="{FF2B5EF4-FFF2-40B4-BE49-F238E27FC236}">
                  <a16:creationId xmlns:a16="http://schemas.microsoft.com/office/drawing/2014/main" id="{4B0C16BC-7B65-1883-8A5D-853F16F64C57}"/>
                </a:ext>
              </a:extLst>
            </p:cNvPr>
            <p:cNvPicPr>
              <a:picLocks noChangeAspect="1"/>
            </p:cNvPicPr>
            <p:nvPr/>
          </p:nvPicPr>
          <p:blipFill>
            <a:blip r:embed="rId4"/>
            <a:stretch>
              <a:fillRect/>
            </a:stretch>
          </p:blipFill>
          <p:spPr>
            <a:xfrm>
              <a:off x="667730" y="4915907"/>
              <a:ext cx="8376991" cy="809141"/>
            </a:xfrm>
            <a:prstGeom prst="rect">
              <a:avLst/>
            </a:prstGeom>
          </p:spPr>
        </p:pic>
        <p:grpSp>
          <p:nvGrpSpPr>
            <p:cNvPr id="7" name="Group 6">
              <a:extLst>
                <a:ext uri="{FF2B5EF4-FFF2-40B4-BE49-F238E27FC236}">
                  <a16:creationId xmlns:a16="http://schemas.microsoft.com/office/drawing/2014/main" id="{0DEC9BB9-396D-AD44-9D18-F010DDFA6ED9}"/>
                </a:ext>
              </a:extLst>
            </p:cNvPr>
            <p:cNvGrpSpPr/>
            <p:nvPr/>
          </p:nvGrpSpPr>
          <p:grpSpPr>
            <a:xfrm>
              <a:off x="1935696" y="4558886"/>
              <a:ext cx="5841058" cy="246221"/>
              <a:chOff x="1783854" y="4541854"/>
              <a:chExt cx="5841058" cy="246221"/>
            </a:xfrm>
          </p:grpSpPr>
          <p:sp>
            <p:nvSpPr>
              <p:cNvPr id="21" name="TextBox 20">
                <a:extLst>
                  <a:ext uri="{FF2B5EF4-FFF2-40B4-BE49-F238E27FC236}">
                    <a16:creationId xmlns:a16="http://schemas.microsoft.com/office/drawing/2014/main" id="{7DE7A327-928F-C73D-5DC6-B2D41E377AEC}"/>
                  </a:ext>
                </a:extLst>
              </p:cNvPr>
              <p:cNvSpPr txBox="1"/>
              <p:nvPr/>
            </p:nvSpPr>
            <p:spPr>
              <a:xfrm>
                <a:off x="1783854" y="4541854"/>
                <a:ext cx="1692188" cy="246221"/>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lang="en-US" altLang="zh-CN" sz="1600" b="1" dirty="0">
                    <a:effectLst/>
                    <a:latin typeface="Palatino Linotype" panose="02040502050505030304" pitchFamily="18" charset="0"/>
                  </a:rPr>
                  <a:t>Response:  </a:t>
                </a:r>
                <a:r>
                  <a:rPr lang="en-US" altLang="zh-CN" sz="1600" b="1" dirty="0">
                    <a:solidFill>
                      <a:srgbClr val="9B1717"/>
                    </a:solidFill>
                    <a:effectLst/>
                    <a:latin typeface="Palatino Linotype" panose="02040502050505030304" pitchFamily="18" charset="0"/>
                  </a:rPr>
                  <a:t>None</a:t>
                </a:r>
                <a:endParaRPr lang="zh-CN" altLang="en-US" sz="1800" b="1" dirty="0">
                  <a:solidFill>
                    <a:srgbClr val="9B1717"/>
                  </a:solidFill>
                  <a:latin typeface="Palatino Linotype" panose="02040502050505030304" pitchFamily="18" charset="0"/>
                  <a:cs typeface="Arial" panose="020B0604020202020204" pitchFamily="34" charset="0"/>
                </a:endParaRPr>
              </a:p>
            </p:txBody>
          </p:sp>
          <p:sp>
            <p:nvSpPr>
              <p:cNvPr id="23" name="TextBox 22">
                <a:extLst>
                  <a:ext uri="{FF2B5EF4-FFF2-40B4-BE49-F238E27FC236}">
                    <a16:creationId xmlns:a16="http://schemas.microsoft.com/office/drawing/2014/main" id="{D366DC92-1FED-CC76-DF07-0B2A2F8F323A}"/>
                  </a:ext>
                </a:extLst>
              </p:cNvPr>
              <p:cNvSpPr txBox="1"/>
              <p:nvPr/>
            </p:nvSpPr>
            <p:spPr>
              <a:xfrm>
                <a:off x="4297329" y="4555704"/>
                <a:ext cx="1463542" cy="215444"/>
              </a:xfrm>
              <a:prstGeom prst="rect">
                <a:avLst/>
              </a:prstGeom>
              <a:solidFill>
                <a:schemeClr val="bg1">
                  <a:lumMod val="85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User </a:t>
                </a:r>
                <a:r>
                  <a:rPr lang="en-US" altLang="zh-CN" sz="1400" dirty="0" err="1">
                    <a:latin typeface="Arial" panose="020B0604020202020204" pitchFamily="34" charset="0"/>
                    <a:cs typeface="Arial" panose="020B0604020202020204" pitchFamily="34" charset="0"/>
                  </a:rPr>
                  <a:t>dont</a:t>
                </a:r>
                <a:r>
                  <a:rPr lang="en-US" altLang="zh-CN" sz="1400" dirty="0">
                    <a:latin typeface="Arial" panose="020B0604020202020204" pitchFamily="34" charset="0"/>
                    <a:cs typeface="Arial" panose="020B0604020202020204" pitchFamily="34" charset="0"/>
                  </a:rPr>
                  <a:t> exists</a:t>
                </a:r>
                <a:r>
                  <a:rPr lang="zh-CN" altLang="en-US" sz="1400"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230A5406-08BA-374D-4470-E36CF39F1BE9}"/>
                  </a:ext>
                </a:extLst>
              </p:cNvPr>
              <p:cNvSpPr txBox="1"/>
              <p:nvPr/>
            </p:nvSpPr>
            <p:spPr>
              <a:xfrm>
                <a:off x="6709597" y="4555704"/>
                <a:ext cx="915315" cy="215444"/>
              </a:xfrm>
              <a:prstGeom prst="rect">
                <a:avLst/>
              </a:prstGeom>
              <a:solidFill>
                <a:schemeClr val="bg2">
                  <a:lumMod val="20000"/>
                  <a:lumOff val="80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Login failed</a:t>
                </a:r>
                <a:endParaRPr lang="zh-CN" altLang="en-US" sz="1400" dirty="0">
                  <a:latin typeface="Arial" panose="020B0604020202020204" pitchFamily="34" charset="0"/>
                  <a:cs typeface="Arial" panose="020B0604020202020204" pitchFamily="34" charset="0"/>
                </a:endParaRPr>
              </a:p>
            </p:txBody>
          </p:sp>
          <p:cxnSp>
            <p:nvCxnSpPr>
              <p:cNvPr id="28" name="Straight Arrow Connector 27">
                <a:extLst>
                  <a:ext uri="{FF2B5EF4-FFF2-40B4-BE49-F238E27FC236}">
                    <a16:creationId xmlns:a16="http://schemas.microsoft.com/office/drawing/2014/main" id="{077C4D31-4B98-6C03-FB9B-423E9E8D8712}"/>
                  </a:ext>
                </a:extLst>
              </p:cNvPr>
              <p:cNvCxnSpPr>
                <a:cxnSpLocks/>
                <a:stCxn id="21" idx="3"/>
                <a:endCxn id="23" idx="1"/>
              </p:cNvCxnSpPr>
              <p:nvPr/>
            </p:nvCxnSpPr>
            <p:spPr>
              <a:xfrm flipV="1">
                <a:off x="3476042" y="4663426"/>
                <a:ext cx="821287" cy="1539"/>
              </a:xfrm>
              <a:prstGeom prst="straightConnector1">
                <a:avLst/>
              </a:prstGeom>
              <a:ln>
                <a:headEnd type="none" w="med" len="med"/>
                <a:tailEnd type="stealth" w="lg"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CDEDFBE-993C-2388-E1F8-0BA578CAB164}"/>
                  </a:ext>
                </a:extLst>
              </p:cNvPr>
              <p:cNvCxnSpPr>
                <a:cxnSpLocks/>
                <a:stCxn id="23" idx="3"/>
                <a:endCxn id="24" idx="1"/>
              </p:cNvCxnSpPr>
              <p:nvPr/>
            </p:nvCxnSpPr>
            <p:spPr>
              <a:xfrm>
                <a:off x="5760871" y="4663426"/>
                <a:ext cx="948726" cy="0"/>
              </a:xfrm>
              <a:prstGeom prst="straightConnector1">
                <a:avLst/>
              </a:prstGeom>
              <a:ln>
                <a:headEnd type="none" w="med" len="med"/>
                <a:tailEnd type="stealth" w="lg" len="lg"/>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7B08B5FD-1A64-CE41-8EF6-1174C7BDC23E}"/>
                </a:ext>
              </a:extLst>
            </p:cNvPr>
            <p:cNvGrpSpPr/>
            <p:nvPr/>
          </p:nvGrpSpPr>
          <p:grpSpPr>
            <a:xfrm>
              <a:off x="1666391" y="5958958"/>
              <a:ext cx="6379667" cy="246221"/>
              <a:chOff x="1495822" y="6054022"/>
              <a:chExt cx="6379667" cy="246221"/>
            </a:xfrm>
          </p:grpSpPr>
          <p:sp>
            <p:nvSpPr>
              <p:cNvPr id="22" name="TextBox 21">
                <a:extLst>
                  <a:ext uri="{FF2B5EF4-FFF2-40B4-BE49-F238E27FC236}">
                    <a16:creationId xmlns:a16="http://schemas.microsoft.com/office/drawing/2014/main" id="{A2C01E13-79A0-5C59-8AED-256B7D3014C0}"/>
                  </a:ext>
                </a:extLst>
              </p:cNvPr>
              <p:cNvSpPr txBox="1"/>
              <p:nvPr/>
            </p:nvSpPr>
            <p:spPr>
              <a:xfrm>
                <a:off x="1495822" y="6054022"/>
                <a:ext cx="2772308" cy="246221"/>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lang="en-US" altLang="zh-CN" sz="1600" b="1" dirty="0">
                    <a:effectLst/>
                    <a:latin typeface="Palatino Linotype" panose="02040502050505030304" pitchFamily="18" charset="0"/>
                  </a:rPr>
                  <a:t>Response:  </a:t>
                </a:r>
                <a:r>
                  <a:rPr lang="en-US" altLang="zh-CN" sz="1600" b="1" dirty="0">
                    <a:solidFill>
                      <a:srgbClr val="9B1717"/>
                    </a:solidFill>
                    <a:effectLst/>
                    <a:latin typeface="Palatino Linotype" panose="02040502050505030304" pitchFamily="18" charset="0"/>
                  </a:rPr>
                  <a:t>(3, ‘</a:t>
                </a:r>
                <a:r>
                  <a:rPr lang="en-US" altLang="zh-CN" sz="1600" b="1" dirty="0" err="1">
                    <a:solidFill>
                      <a:srgbClr val="9B1717"/>
                    </a:solidFill>
                    <a:effectLst/>
                    <a:latin typeface="Palatino Linotype" panose="02040502050505030304" pitchFamily="18" charset="0"/>
                  </a:rPr>
                  <a:t>zwj</a:t>
                </a:r>
                <a:r>
                  <a:rPr lang="en-US" altLang="zh-CN" sz="1600" b="1" dirty="0">
                    <a:solidFill>
                      <a:srgbClr val="9B1717"/>
                    </a:solidFill>
                    <a:effectLst/>
                    <a:latin typeface="Palatino Linotype" panose="02040502050505030304" pitchFamily="18" charset="0"/>
                  </a:rPr>
                  <a:t>‘, ‘zwj123')</a:t>
                </a:r>
                <a:endParaRPr lang="zh-CN" altLang="en-US" sz="1800" b="1" dirty="0">
                  <a:solidFill>
                    <a:srgbClr val="9B1717"/>
                  </a:solidFill>
                  <a:latin typeface="Palatino Linotype" panose="02040502050505030304" pitchFamily="18" charset="0"/>
                  <a:cs typeface="Arial" panose="020B0604020202020204" pitchFamily="34" charset="0"/>
                </a:endParaRPr>
              </a:p>
            </p:txBody>
          </p:sp>
          <p:sp>
            <p:nvSpPr>
              <p:cNvPr id="25" name="TextBox 24">
                <a:extLst>
                  <a:ext uri="{FF2B5EF4-FFF2-40B4-BE49-F238E27FC236}">
                    <a16:creationId xmlns:a16="http://schemas.microsoft.com/office/drawing/2014/main" id="{5C128451-58ED-7DF1-36E5-7B53CC8E0B14}"/>
                  </a:ext>
                </a:extLst>
              </p:cNvPr>
              <p:cNvSpPr txBox="1"/>
              <p:nvPr/>
            </p:nvSpPr>
            <p:spPr>
              <a:xfrm>
                <a:off x="6421565" y="6067871"/>
                <a:ext cx="1453924" cy="215444"/>
              </a:xfrm>
              <a:prstGeom prst="rect">
                <a:avLst/>
              </a:prstGeom>
              <a:solidFill>
                <a:schemeClr val="accent6">
                  <a:lumMod val="60000"/>
                  <a:lumOff val="40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Login successfully</a:t>
                </a:r>
                <a:endParaRPr lang="zh-CN" altLang="en-US" sz="14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06DAD9D-440F-2030-1DAD-83B71B10B11A}"/>
                  </a:ext>
                </a:extLst>
              </p:cNvPr>
              <p:cNvSpPr txBox="1"/>
              <p:nvPr/>
            </p:nvSpPr>
            <p:spPr>
              <a:xfrm>
                <a:off x="4729377" y="6071116"/>
                <a:ext cx="1065997" cy="215444"/>
              </a:xfrm>
              <a:prstGeom prst="rect">
                <a:avLst/>
              </a:prstGeom>
              <a:solidFill>
                <a:schemeClr val="accent3">
                  <a:lumMod val="40000"/>
                  <a:lumOff val="60000"/>
                </a:schemeClr>
              </a:solidFill>
              <a:ln w="6350" cap="flat">
                <a:noFill/>
                <a:miter lim="800000"/>
              </a:ln>
            </p:spPr>
            <p:txBody>
              <a:bodyPr wrap="non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User exists</a:t>
                </a:r>
                <a:r>
                  <a:rPr lang="zh-CN" altLang="en-US" sz="1400" dirty="0">
                    <a:latin typeface="Arial" panose="020B0604020202020204" pitchFamily="34" charset="0"/>
                    <a:cs typeface="Arial" panose="020B0604020202020204" pitchFamily="34" charset="0"/>
                  </a:rPr>
                  <a:t>！</a:t>
                </a:r>
              </a:p>
            </p:txBody>
          </p:sp>
          <p:cxnSp>
            <p:nvCxnSpPr>
              <p:cNvPr id="35" name="Straight Arrow Connector 34">
                <a:extLst>
                  <a:ext uri="{FF2B5EF4-FFF2-40B4-BE49-F238E27FC236}">
                    <a16:creationId xmlns:a16="http://schemas.microsoft.com/office/drawing/2014/main" id="{CBC3CB7F-9CB6-5F1A-8946-9BCE6F7269D6}"/>
                  </a:ext>
                </a:extLst>
              </p:cNvPr>
              <p:cNvCxnSpPr>
                <a:stCxn id="22" idx="3"/>
                <a:endCxn id="26" idx="1"/>
              </p:cNvCxnSpPr>
              <p:nvPr/>
            </p:nvCxnSpPr>
            <p:spPr>
              <a:xfrm>
                <a:off x="4268130" y="6177133"/>
                <a:ext cx="461247" cy="170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7334293-34F7-3ADC-7D15-70B9F09C7224}"/>
                  </a:ext>
                </a:extLst>
              </p:cNvPr>
              <p:cNvCxnSpPr>
                <a:stCxn id="26" idx="3"/>
                <a:endCxn id="25" idx="1"/>
              </p:cNvCxnSpPr>
              <p:nvPr/>
            </p:nvCxnSpPr>
            <p:spPr>
              <a:xfrm flipV="1">
                <a:off x="5795374" y="6175593"/>
                <a:ext cx="626191" cy="3245"/>
              </a:xfrm>
              <a:prstGeom prst="straightConnector1">
                <a:avLst/>
              </a:prstGeom>
              <a:ln w="9525" cap="flat">
                <a:solidFill>
                  <a:schemeClr val="tx1"/>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6A0C2968-9669-424B-910C-05E66859F544}"/>
                </a:ext>
              </a:extLst>
            </p:cNvPr>
            <p:cNvGrpSpPr/>
            <p:nvPr/>
          </p:nvGrpSpPr>
          <p:grpSpPr>
            <a:xfrm>
              <a:off x="667730" y="1597083"/>
              <a:ext cx="8652690" cy="1555851"/>
              <a:chOff x="667730" y="1862372"/>
              <a:chExt cx="8652690" cy="1555851"/>
            </a:xfrm>
          </p:grpSpPr>
          <p:sp>
            <p:nvSpPr>
              <p:cNvPr id="12" name="TextBox 11">
                <a:extLst>
                  <a:ext uri="{FF2B5EF4-FFF2-40B4-BE49-F238E27FC236}">
                    <a16:creationId xmlns:a16="http://schemas.microsoft.com/office/drawing/2014/main" id="{58145915-7B42-BD85-9AB6-5AF5E2A032F5}"/>
                  </a:ext>
                </a:extLst>
              </p:cNvPr>
              <p:cNvSpPr txBox="1"/>
              <p:nvPr/>
            </p:nvSpPr>
            <p:spPr>
              <a:xfrm>
                <a:off x="3199740" y="1863951"/>
                <a:ext cx="6120680" cy="1554272"/>
              </a:xfrm>
              <a:prstGeom prst="rect">
                <a:avLst/>
              </a:prstGeom>
              <a:noFill/>
              <a:ln w="6350" cap="flat">
                <a:noFill/>
                <a:miter lim="800000"/>
              </a:ln>
            </p:spPr>
            <p:txBody>
              <a:bodyPr wrap="square">
                <a:spAutoFit/>
              </a:bodyPr>
              <a:lstStyle/>
              <a:p>
                <a:r>
                  <a:rPr lang="en-US" altLang="zh-CN" b="1" dirty="0">
                    <a:solidFill>
                      <a:srgbClr val="9CDCFE"/>
                    </a:solidFill>
                    <a:effectLst/>
                    <a:latin typeface="Consolas" panose="020B0609020204030204" pitchFamily="49" charset="0"/>
                  </a:rPr>
                  <a:t>query</a:t>
                </a:r>
                <a:r>
                  <a:rPr lang="en-US" altLang="zh-CN" b="1" dirty="0">
                    <a:solidFill>
                      <a:srgbClr val="D4D4D4"/>
                    </a:solidFill>
                    <a:effectLst/>
                    <a:latin typeface="Consolas" panose="020B0609020204030204" pitchFamily="49" charset="0"/>
                  </a:rPr>
                  <a:t> = </a:t>
                </a:r>
                <a:r>
                  <a:rPr lang="en-US" altLang="zh-CN" b="1" dirty="0" err="1">
                    <a:solidFill>
                      <a:srgbClr val="569CD6"/>
                    </a:solidFill>
                    <a:effectLst/>
                    <a:latin typeface="Consolas" panose="020B0609020204030204" pitchFamily="49" charset="0"/>
                  </a:rPr>
                  <a:t>f</a:t>
                </a:r>
                <a:r>
                  <a:rPr lang="en-US" altLang="zh-CN" b="1" dirty="0" err="1">
                    <a:solidFill>
                      <a:srgbClr val="CE9178"/>
                    </a:solidFill>
                    <a:effectLst/>
                    <a:latin typeface="Consolas" panose="020B0609020204030204" pitchFamily="49" charset="0"/>
                  </a:rPr>
                  <a:t>"SELECT</a:t>
                </a:r>
                <a:r>
                  <a:rPr lang="en-US" altLang="zh-CN" b="1" dirty="0">
                    <a:solidFill>
                      <a:srgbClr val="CE9178"/>
                    </a:solidFill>
                    <a:effectLst/>
                    <a:latin typeface="Consolas" panose="020B0609020204030204" pitchFamily="49" charset="0"/>
                  </a:rPr>
                  <a:t> * FROM users 				WHERE </a:t>
                </a:r>
              </a:p>
              <a:p>
                <a:r>
                  <a:rPr lang="en-US" altLang="zh-CN" b="1" dirty="0">
                    <a:solidFill>
                      <a:srgbClr val="CE9178"/>
                    </a:solidFill>
                    <a:latin typeface="Consolas" panose="020B0609020204030204" pitchFamily="49" charset="0"/>
                  </a:rPr>
                  <a:t>		</a:t>
                </a:r>
                <a:r>
                  <a:rPr lang="en-US" altLang="zh-CN" b="1" dirty="0">
                    <a:solidFill>
                      <a:srgbClr val="CE9178"/>
                    </a:solidFill>
                    <a:effectLst/>
                    <a:latin typeface="Consolas" panose="020B0609020204030204" pitchFamily="49" charset="0"/>
                  </a:rPr>
                  <a:t>username = ‘</a:t>
                </a:r>
                <a:r>
                  <a:rPr lang="en-US" altLang="zh-CN" b="1" dirty="0">
                    <a:solidFill>
                      <a:srgbClr val="569CD6"/>
                    </a:solidFill>
                    <a:effectLst/>
                    <a:latin typeface="Consolas" panose="020B0609020204030204" pitchFamily="49" charset="0"/>
                  </a:rPr>
                  <a:t>{</a:t>
                </a:r>
                <a:r>
                  <a:rPr lang="en-US" altLang="zh-CN" b="1" dirty="0" err="1">
                    <a:solidFill>
                      <a:srgbClr val="9CDCFE"/>
                    </a:solidFill>
                    <a:latin typeface="Consolas" panose="020B0609020204030204" pitchFamily="49" charset="0"/>
                  </a:rPr>
                  <a:t>input_</a:t>
                </a:r>
                <a:r>
                  <a:rPr lang="en-US" altLang="zh-CN" b="1" dirty="0" err="1">
                    <a:solidFill>
                      <a:srgbClr val="9CDCFE"/>
                    </a:solidFill>
                    <a:effectLst/>
                    <a:latin typeface="Consolas" panose="020B0609020204030204" pitchFamily="49" charset="0"/>
                  </a:rPr>
                  <a:t>username</a:t>
                </a:r>
                <a:r>
                  <a:rPr lang="en-US" altLang="zh-CN" b="1" dirty="0">
                    <a:solidFill>
                      <a:srgbClr val="569CD6"/>
                    </a:solidFill>
                    <a:effectLst/>
                    <a:latin typeface="Consolas" panose="020B0609020204030204" pitchFamily="49" charset="0"/>
                  </a:rPr>
                  <a:t>}</a:t>
                </a:r>
                <a:r>
                  <a:rPr lang="en-US" altLang="zh-CN" b="1" dirty="0">
                    <a:solidFill>
                      <a:srgbClr val="CE9178"/>
                    </a:solidFill>
                    <a:effectLst/>
                    <a:latin typeface="Consolas" panose="020B0609020204030204" pitchFamily="49" charset="0"/>
                  </a:rPr>
                  <a:t>’ </a:t>
                </a:r>
              </a:p>
              <a:p>
                <a:r>
                  <a:rPr lang="en-US" altLang="zh-CN" b="1" dirty="0">
                    <a:solidFill>
                      <a:srgbClr val="CE9178"/>
                    </a:solidFill>
                    <a:latin typeface="Consolas" panose="020B0609020204030204" pitchFamily="49" charset="0"/>
                  </a:rPr>
                  <a:t>		</a:t>
                </a:r>
                <a:r>
                  <a:rPr lang="en-US" altLang="zh-CN" b="1" dirty="0">
                    <a:solidFill>
                      <a:srgbClr val="CE9178"/>
                    </a:solidFill>
                    <a:effectLst/>
                    <a:latin typeface="Consolas" panose="020B0609020204030204" pitchFamily="49" charset="0"/>
                  </a:rPr>
                  <a:t>AND </a:t>
                </a:r>
              </a:p>
              <a:p>
                <a:r>
                  <a:rPr lang="en-US" altLang="zh-CN" b="1" dirty="0">
                    <a:solidFill>
                      <a:srgbClr val="CE9178"/>
                    </a:solidFill>
                    <a:latin typeface="Consolas" panose="020B0609020204030204" pitchFamily="49" charset="0"/>
                  </a:rPr>
                  <a:t>		</a:t>
                </a:r>
                <a:r>
                  <a:rPr lang="en-US" altLang="zh-CN" b="1" dirty="0">
                    <a:solidFill>
                      <a:srgbClr val="CE9178"/>
                    </a:solidFill>
                    <a:effectLst/>
                    <a:latin typeface="Consolas" panose="020B0609020204030204" pitchFamily="49" charset="0"/>
                  </a:rPr>
                  <a:t>password = ‘</a:t>
                </a:r>
                <a:r>
                  <a:rPr lang="en-US" altLang="zh-CN" b="1" dirty="0">
                    <a:solidFill>
                      <a:srgbClr val="569CD6"/>
                    </a:solidFill>
                    <a:effectLst/>
                    <a:latin typeface="Consolas" panose="020B0609020204030204" pitchFamily="49" charset="0"/>
                  </a:rPr>
                  <a:t>{</a:t>
                </a:r>
                <a:r>
                  <a:rPr lang="en-US" altLang="zh-CN" b="1" dirty="0" err="1">
                    <a:solidFill>
                      <a:srgbClr val="9CDCFE"/>
                    </a:solidFill>
                    <a:latin typeface="Consolas" panose="020B0609020204030204" pitchFamily="49" charset="0"/>
                  </a:rPr>
                  <a:t>input_</a:t>
                </a:r>
                <a:r>
                  <a:rPr lang="en-US" altLang="zh-CN" b="1" dirty="0" err="1">
                    <a:solidFill>
                      <a:srgbClr val="9CDCFE"/>
                    </a:solidFill>
                    <a:effectLst/>
                    <a:latin typeface="Consolas" panose="020B0609020204030204" pitchFamily="49" charset="0"/>
                  </a:rPr>
                  <a:t>password</a:t>
                </a:r>
                <a:r>
                  <a:rPr lang="en-US" altLang="zh-CN" b="1" dirty="0">
                    <a:solidFill>
                      <a:srgbClr val="569CD6"/>
                    </a:solidFill>
                    <a:effectLst/>
                    <a:latin typeface="Consolas" panose="020B0609020204030204" pitchFamily="49" charset="0"/>
                  </a:rPr>
                  <a:t>}</a:t>
                </a:r>
                <a:r>
                  <a:rPr lang="en-US" altLang="zh-CN" b="1" dirty="0">
                    <a:solidFill>
                      <a:srgbClr val="CE9178"/>
                    </a:solidFill>
                    <a:effectLst/>
                    <a:latin typeface="Consolas" panose="020B0609020204030204" pitchFamily="49" charset="0"/>
                  </a:rPr>
                  <a:t>'"</a:t>
                </a:r>
                <a:endParaRPr lang="en-US" altLang="zh-CN" b="1" dirty="0">
                  <a:solidFill>
                    <a:srgbClr val="D4D4D4"/>
                  </a:solidFill>
                  <a:effectLst/>
                  <a:latin typeface="Consolas" panose="020B0609020204030204" pitchFamily="49" charset="0"/>
                </a:endParaRPr>
              </a:p>
            </p:txBody>
          </p:sp>
          <p:grpSp>
            <p:nvGrpSpPr>
              <p:cNvPr id="3" name="Group 2">
                <a:extLst>
                  <a:ext uri="{FF2B5EF4-FFF2-40B4-BE49-F238E27FC236}">
                    <a16:creationId xmlns:a16="http://schemas.microsoft.com/office/drawing/2014/main" id="{FC7C24F9-3800-DE48-97DA-218B570EF675}"/>
                  </a:ext>
                </a:extLst>
              </p:cNvPr>
              <p:cNvGrpSpPr/>
              <p:nvPr/>
            </p:nvGrpSpPr>
            <p:grpSpPr>
              <a:xfrm>
                <a:off x="667730" y="1862372"/>
                <a:ext cx="2141889" cy="1555851"/>
                <a:chOff x="667730" y="1862372"/>
                <a:chExt cx="2141889" cy="1555851"/>
              </a:xfrm>
            </p:grpSpPr>
            <p:sp>
              <p:nvSpPr>
                <p:cNvPr id="43" name="TextBox 42">
                  <a:extLst>
                    <a:ext uri="{FF2B5EF4-FFF2-40B4-BE49-F238E27FC236}">
                      <a16:creationId xmlns:a16="http://schemas.microsoft.com/office/drawing/2014/main" id="{7E939228-8B6D-F752-AB54-0FCCDC1C6698}"/>
                    </a:ext>
                  </a:extLst>
                </p:cNvPr>
                <p:cNvSpPr txBox="1"/>
                <p:nvPr/>
              </p:nvSpPr>
              <p:spPr>
                <a:xfrm>
                  <a:off x="667731" y="1862372"/>
                  <a:ext cx="2141888" cy="215444"/>
                </a:xfrm>
                <a:prstGeom prst="rect">
                  <a:avLst/>
                </a:prstGeom>
                <a:noFill/>
                <a:ln w="6350" cap="flat">
                  <a:noFill/>
                  <a:miter lim="800000"/>
                </a:ln>
              </p:spPr>
              <p:txBody>
                <a:bodyPr wrap="square" lIns="0" tIns="0" rIns="0" bIns="0" rtlCol="0" anchor="t" anchorCtr="0">
                  <a:spAutoFit/>
                </a:bodyPr>
                <a:lstStyle/>
                <a:p>
                  <a:pPr algn="ctr">
                    <a:spcBef>
                      <a:spcPts val="600"/>
                    </a:spcBef>
                    <a:buClr>
                      <a:schemeClr val="bg2"/>
                    </a:buClr>
                  </a:pPr>
                  <a:r>
                    <a:rPr lang="en-US" altLang="zh-CN" sz="1400" b="1" dirty="0">
                      <a:solidFill>
                        <a:srgbClr val="9B1717"/>
                      </a:solidFill>
                      <a:latin typeface="Palatino Linotype" panose="02040502050505030304" pitchFamily="18" charset="0"/>
                      <a:cs typeface="Arial" panose="020B0604020202020204" pitchFamily="34" charset="0"/>
                    </a:rPr>
                    <a:t>DATABASE</a:t>
                  </a:r>
                  <a:endParaRPr lang="zh-CN" altLang="en-US" sz="1400" b="1" dirty="0">
                    <a:solidFill>
                      <a:srgbClr val="9B1717"/>
                    </a:solidFill>
                    <a:latin typeface="Palatino Linotype" panose="02040502050505030304" pitchFamily="18" charset="0"/>
                    <a:cs typeface="Arial" panose="020B0604020202020204" pitchFamily="34" charset="0"/>
                  </a:endParaRPr>
                </a:p>
              </p:txBody>
            </p:sp>
            <p:pic>
              <p:nvPicPr>
                <p:cNvPr id="45" name="Picture 44">
                  <a:extLst>
                    <a:ext uri="{FF2B5EF4-FFF2-40B4-BE49-F238E27FC236}">
                      <a16:creationId xmlns:a16="http://schemas.microsoft.com/office/drawing/2014/main" id="{37C943CF-5B35-402C-669C-0215C59EA5D6}"/>
                    </a:ext>
                  </a:extLst>
                </p:cNvPr>
                <p:cNvPicPr>
                  <a:picLocks noChangeAspect="1"/>
                </p:cNvPicPr>
                <p:nvPr/>
              </p:nvPicPr>
              <p:blipFill>
                <a:blip r:embed="rId5"/>
                <a:stretch>
                  <a:fillRect/>
                </a:stretch>
              </p:blipFill>
              <p:spPr>
                <a:xfrm>
                  <a:off x="667730" y="2200975"/>
                  <a:ext cx="2141889" cy="1217248"/>
                </a:xfrm>
                <a:prstGeom prst="rect">
                  <a:avLst/>
                </a:prstGeom>
              </p:spPr>
            </p:pic>
          </p:grpSp>
        </p:grpSp>
      </p:grpSp>
      <p:sp>
        <p:nvSpPr>
          <p:cNvPr id="20" name="TextBox 19">
            <a:extLst>
              <a:ext uri="{FF2B5EF4-FFF2-40B4-BE49-F238E27FC236}">
                <a16:creationId xmlns:a16="http://schemas.microsoft.com/office/drawing/2014/main" id="{732C3215-9EDC-FF4D-BF17-5D64F08EB701}"/>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Why ? —</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5">
                    <a:lumMod val="50000"/>
                  </a:schemeClr>
                </a:solidFill>
                <a:latin typeface="Palatino Linotype" panose="02040502050505030304" pitchFamily="18" charset="0"/>
                <a:ea typeface="宋体" panose="02010600030101010101" pitchFamily="2" charset="-122"/>
                <a:sym typeface="+mn-ea"/>
              </a:rPr>
              <a:t>#3 Codes after  ”--” become invalid</a:t>
            </a:r>
            <a:r>
              <a:rPr lang="zh-CN" altLang="en-US" sz="2000" b="1" i="1" dirty="0">
                <a:solidFill>
                  <a:schemeClr val="accent5">
                    <a:lumMod val="50000"/>
                  </a:schemeClr>
                </a:solidFill>
                <a:latin typeface="Palatino Linotype" panose="02040502050505030304" pitchFamily="18" charset="0"/>
                <a:ea typeface="宋体" panose="02010600030101010101" pitchFamily="2" charset="-122"/>
                <a:sym typeface="+mn-ea"/>
              </a:rPr>
              <a:t>！</a:t>
            </a:r>
          </a:p>
        </p:txBody>
      </p:sp>
      <p:sp>
        <p:nvSpPr>
          <p:cNvPr id="30" name="标题 1">
            <a:extLst>
              <a:ext uri="{FF2B5EF4-FFF2-40B4-BE49-F238E27FC236}">
                <a16:creationId xmlns:a16="http://schemas.microsoft.com/office/drawing/2014/main" id="{2AA48485-DCDA-294B-9F06-E2E137982FBC}"/>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spTree>
    <p:extLst>
      <p:ext uri="{BB962C8B-B14F-4D97-AF65-F5344CB8AC3E}">
        <p14:creationId xmlns:p14="http://schemas.microsoft.com/office/powerpoint/2010/main" val="212632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CE5B8-6703-6E93-8127-EB06CE73B136}"/>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1EFC6D0-3EF3-A346-ACEF-925A5E98C545}"/>
              </a:ext>
            </a:extLst>
          </p:cNvPr>
          <p:cNvGrpSpPr/>
          <p:nvPr/>
        </p:nvGrpSpPr>
        <p:grpSpPr>
          <a:xfrm>
            <a:off x="91666" y="2287365"/>
            <a:ext cx="9721080" cy="3024336"/>
            <a:chOff x="91666" y="2385678"/>
            <a:chExt cx="9721080" cy="3024336"/>
          </a:xfrm>
        </p:grpSpPr>
        <p:sp>
          <p:nvSpPr>
            <p:cNvPr id="22" name="Rectangle 21">
              <a:extLst>
                <a:ext uri="{FF2B5EF4-FFF2-40B4-BE49-F238E27FC236}">
                  <a16:creationId xmlns:a16="http://schemas.microsoft.com/office/drawing/2014/main" id="{5068D13C-38A3-005C-78B7-0C15AA65D09A}"/>
                </a:ext>
              </a:extLst>
            </p:cNvPr>
            <p:cNvSpPr/>
            <p:nvPr/>
          </p:nvSpPr>
          <p:spPr>
            <a:xfrm>
              <a:off x="91666" y="2385678"/>
              <a:ext cx="9721080" cy="3024336"/>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DF4B779-1FA7-2B13-C039-CB47E8546393}"/>
                </a:ext>
              </a:extLst>
            </p:cNvPr>
            <p:cNvSpPr txBox="1"/>
            <p:nvPr/>
          </p:nvSpPr>
          <p:spPr>
            <a:xfrm>
              <a:off x="5926415" y="3418273"/>
              <a:ext cx="3757390" cy="984885"/>
            </a:xfrm>
            <a:prstGeom prst="rect">
              <a:avLst/>
            </a:prstGeom>
            <a:noFill/>
            <a:ln w="6350" cap="flat">
              <a:noFill/>
              <a:miter lim="800000"/>
            </a:ln>
          </p:spPr>
          <p:txBody>
            <a:bodyPr wrap="square" anchor="ctr">
              <a:spAutoFit/>
            </a:bodyPr>
            <a:lstStyle/>
            <a:p>
              <a:pPr marL="228600" indent="-228600">
                <a:buAutoNum type="arabicPeriod"/>
              </a:pPr>
              <a:r>
                <a:rPr lang="zh-CN" altLang="en-US" sz="1200" dirty="0">
                  <a:latin typeface="Palatino Linotype" panose="02040502050505030304" pitchFamily="18" charset="0"/>
                </a:rPr>
                <a:t>Open </a:t>
              </a:r>
              <a:r>
                <a:rPr lang="en-US" altLang="zh-CN" sz="1200" b="0" i="0" u="none" strike="noStrike" dirty="0">
                  <a:solidFill>
                    <a:srgbClr val="1565C0"/>
                  </a:solidFill>
                  <a:effectLst/>
                  <a:latin typeface="Palatino Linotype" panose="02040502050505030304" pitchFamily="18" charset="0"/>
                  <a:hlinkClick r:id="rId3"/>
                </a:rPr>
                <a:t> </a:t>
              </a:r>
              <a:r>
                <a:rPr lang="en-US" altLang="zh-CN" sz="1100" dirty="0">
                  <a:solidFill>
                    <a:srgbClr val="1565C0"/>
                  </a:solidFill>
                  <a:latin typeface="Palatino Linotype" panose="02040502050505030304" pitchFamily="18" charset="0"/>
                  <a:hlinkClick r:id="rId3">
                    <a:extLst>
                      <a:ext uri="{A12FA001-AC4F-418D-AE19-62706E023703}">
                        <ahyp:hlinkClr xmlns:ahyp="http://schemas.microsoft.com/office/drawing/2018/hyperlinkcolor" val="tx"/>
                      </a:ext>
                    </a:extLst>
                  </a:hlinkClick>
                </a:rPr>
                <a:t>http://localhost:3000 </a:t>
              </a:r>
              <a:r>
                <a:rPr lang="en-US" altLang="zh-CN" sz="1100" dirty="0">
                  <a:solidFill>
                    <a:srgbClr val="1565C0"/>
                  </a:solidFill>
                  <a:latin typeface="Palatino Linotype" panose="02040502050505030304" pitchFamily="18" charset="0"/>
                </a:rPr>
                <a:t>/#/search </a:t>
              </a:r>
              <a:r>
                <a:rPr lang="zh-CN" altLang="en-US" sz="1200" dirty="0">
                  <a:latin typeface="Palatino Linotype" panose="02040502050505030304" pitchFamily="18" charset="0"/>
                </a:rPr>
                <a:t>and reload the page with F5 </a:t>
              </a:r>
              <a:r>
                <a:rPr lang="en-US" altLang="zh-CN" sz="1200" dirty="0">
                  <a:latin typeface="Palatino Linotype" panose="02040502050505030304" pitchFamily="18" charset="0"/>
                </a:rPr>
                <a:t>, </a:t>
              </a:r>
              <a:r>
                <a:rPr lang="zh-CN" altLang="en-US" sz="1200" dirty="0">
                  <a:latin typeface="Palatino Linotype" panose="02040502050505030304" pitchFamily="18" charset="0"/>
                </a:rPr>
                <a:t>observing the Network in browser’s DevTools</a:t>
              </a:r>
              <a:endParaRPr lang="en-US" altLang="zh-CN" sz="1200" dirty="0">
                <a:latin typeface="Palatino Linotype" panose="02040502050505030304" pitchFamily="18" charset="0"/>
              </a:endParaRPr>
            </a:p>
            <a:p>
              <a:pPr marL="228600" indent="-228600">
                <a:buAutoNum type="arabicPeriod"/>
              </a:pPr>
              <a:r>
                <a:rPr lang="en-US" altLang="zh-CN" sz="1100" b="0" i="0" dirty="0">
                  <a:solidFill>
                    <a:srgbClr val="333333"/>
                  </a:solidFill>
                  <a:effectLst/>
                  <a:latin typeface="Palatino Linotype" panose="02040502050505030304" pitchFamily="18" charset="0"/>
                </a:rPr>
                <a:t> </a:t>
              </a:r>
              <a:r>
                <a:rPr lang="en-US" altLang="zh-CN" sz="1100" b="0" i="0" u="none" strike="noStrike" dirty="0">
                  <a:solidFill>
                    <a:srgbClr val="1565C0"/>
                  </a:solidFill>
                  <a:effectLst/>
                  <a:latin typeface="Palatino Linotype" panose="02040502050505030304" pitchFamily="18" charset="0"/>
                  <a:hlinkClick r:id="rId3"/>
                </a:rPr>
                <a:t>http://localhost:3000/rest/products/search?q=</a:t>
              </a:r>
              <a:r>
                <a:rPr lang="en-US" altLang="zh-CN" sz="1100" b="0" i="0" dirty="0">
                  <a:solidFill>
                    <a:srgbClr val="333333"/>
                  </a:solidFill>
                  <a:effectLst/>
                  <a:latin typeface="Palatino Linotype" panose="02040502050505030304" pitchFamily="18" charset="0"/>
                </a:rPr>
                <a:t>  returns the product data.</a:t>
              </a:r>
              <a:endParaRPr lang="en-US" altLang="zh-CN" sz="1200" dirty="0">
                <a:latin typeface="Palatino Linotype" panose="02040502050505030304" pitchFamily="18" charset="0"/>
              </a:endParaRPr>
            </a:p>
          </p:txBody>
        </p:sp>
        <p:pic>
          <p:nvPicPr>
            <p:cNvPr id="17" name="Picture 16">
              <a:extLst>
                <a:ext uri="{FF2B5EF4-FFF2-40B4-BE49-F238E27FC236}">
                  <a16:creationId xmlns:a16="http://schemas.microsoft.com/office/drawing/2014/main" id="{B6EE946D-1C1F-FEF7-C012-4250EF07DE80}"/>
                </a:ext>
              </a:extLst>
            </p:cNvPr>
            <p:cNvPicPr>
              <a:picLocks noChangeAspect="1"/>
            </p:cNvPicPr>
            <p:nvPr/>
          </p:nvPicPr>
          <p:blipFill>
            <a:blip r:embed="rId4"/>
            <a:stretch>
              <a:fillRect/>
            </a:stretch>
          </p:blipFill>
          <p:spPr>
            <a:xfrm>
              <a:off x="130990" y="2437061"/>
              <a:ext cx="5649308" cy="2947310"/>
            </a:xfrm>
            <a:prstGeom prst="rect">
              <a:avLst/>
            </a:prstGeom>
          </p:spPr>
        </p:pic>
      </p:grpSp>
      <p:grpSp>
        <p:nvGrpSpPr>
          <p:cNvPr id="12" name="Group 11">
            <a:extLst>
              <a:ext uri="{FF2B5EF4-FFF2-40B4-BE49-F238E27FC236}">
                <a16:creationId xmlns:a16="http://schemas.microsoft.com/office/drawing/2014/main" id="{92E9E6F3-797E-304F-8550-135ED9E9A077}"/>
              </a:ext>
            </a:extLst>
          </p:cNvPr>
          <p:cNvGrpSpPr/>
          <p:nvPr/>
        </p:nvGrpSpPr>
        <p:grpSpPr>
          <a:xfrm>
            <a:off x="91666" y="5437734"/>
            <a:ext cx="9892613" cy="1388163"/>
            <a:chOff x="100152" y="5461397"/>
            <a:chExt cx="9892613" cy="1388163"/>
          </a:xfrm>
        </p:grpSpPr>
        <p:pic>
          <p:nvPicPr>
            <p:cNvPr id="21" name="Picture 20">
              <a:extLst>
                <a:ext uri="{FF2B5EF4-FFF2-40B4-BE49-F238E27FC236}">
                  <a16:creationId xmlns:a16="http://schemas.microsoft.com/office/drawing/2014/main" id="{1A9D4CBB-38EC-9410-83D5-5204734C7055}"/>
                </a:ext>
              </a:extLst>
            </p:cNvPr>
            <p:cNvPicPr>
              <a:picLocks noChangeAspect="1"/>
            </p:cNvPicPr>
            <p:nvPr/>
          </p:nvPicPr>
          <p:blipFill>
            <a:blip r:embed="rId5"/>
            <a:stretch>
              <a:fillRect/>
            </a:stretch>
          </p:blipFill>
          <p:spPr>
            <a:xfrm>
              <a:off x="115684" y="5461397"/>
              <a:ext cx="4938838" cy="1336781"/>
            </a:xfrm>
            <a:prstGeom prst="rect">
              <a:avLst/>
            </a:prstGeom>
          </p:spPr>
        </p:pic>
        <p:sp>
          <p:nvSpPr>
            <p:cNvPr id="23" name="Rectangle 22">
              <a:extLst>
                <a:ext uri="{FF2B5EF4-FFF2-40B4-BE49-F238E27FC236}">
                  <a16:creationId xmlns:a16="http://schemas.microsoft.com/office/drawing/2014/main" id="{A4E35440-4344-533E-7799-1EB20C95434F}"/>
                </a:ext>
              </a:extLst>
            </p:cNvPr>
            <p:cNvSpPr/>
            <p:nvPr/>
          </p:nvSpPr>
          <p:spPr>
            <a:xfrm>
              <a:off x="100152" y="5473637"/>
              <a:ext cx="9721080" cy="1375923"/>
            </a:xfrm>
            <a:prstGeom prst="rect">
              <a:avLst/>
            </a:prstGeom>
            <a:noFill/>
            <a:ln w="12700" cap="flat">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2AF90C6-F7AE-40C4-1891-E6F4E9EE6F13}"/>
                </a:ext>
              </a:extLst>
            </p:cNvPr>
            <p:cNvSpPr txBox="1"/>
            <p:nvPr/>
          </p:nvSpPr>
          <p:spPr>
            <a:xfrm>
              <a:off x="5348250" y="5780389"/>
              <a:ext cx="4033508" cy="169277"/>
            </a:xfrm>
            <a:prstGeom prst="rect">
              <a:avLst/>
            </a:prstGeom>
            <a:noFill/>
            <a:ln w="6350" cap="flat">
              <a:noFill/>
              <a:miter lim="800000"/>
            </a:ln>
          </p:spPr>
          <p:txBody>
            <a:bodyPr wrap="square" lIns="0" tIns="0" rIns="0" bIns="0" rtlCol="0" anchor="t" anchorCtr="0">
              <a:spAutoFit/>
            </a:bodyPr>
            <a:lstStyle/>
            <a:p>
              <a:pPr marL="228600" indent="-228600">
                <a:buAutoNum type="arabicPeriod" startAt="3"/>
              </a:pPr>
              <a:r>
                <a:rPr lang="en-US" altLang="zh-CN" sz="1100" dirty="0">
                  <a:solidFill>
                    <a:srgbClr val="333333"/>
                  </a:solidFill>
                  <a:latin typeface="Palatino Linotype" panose="02040502050505030304" pitchFamily="18" charset="0"/>
                </a:rPr>
                <a:t>Search: </a:t>
              </a:r>
              <a:r>
                <a:rPr lang="zh-CN" altLang="zh-CN" sz="1100" dirty="0">
                  <a:solidFill>
                    <a:srgbClr val="1565C0"/>
                  </a:solidFill>
                  <a:latin typeface="Palatino Linotype" panose="02040502050505030304" pitchFamily="18" charset="0"/>
                  <a:hlinkClick r:id="rId6">
                    <a:extLst>
                      <a:ext uri="{A12FA001-AC4F-418D-AE19-62706E023703}">
                        <ahyp:hlinkClr xmlns:ahyp="http://schemas.microsoft.com/office/drawing/2018/hyperlinkcolor" val="tx"/>
                      </a:ext>
                    </a:extLst>
                  </a:hlinkClick>
                </a:rPr>
                <a:t>http://localhost:3000/rest/products/search?q=‘</a:t>
              </a:r>
              <a:r>
                <a:rPr lang="zh-CN" altLang="zh-CN" sz="1100" dirty="0">
                  <a:solidFill>
                    <a:srgbClr val="1565C0"/>
                  </a:solidFill>
                  <a:latin typeface="Palatino Linotype" panose="02040502050505030304" pitchFamily="18" charset="0"/>
                </a:rPr>
                <a:t>;</a:t>
              </a:r>
              <a:endParaRPr lang="zh-CN" altLang="en-US" sz="1100" dirty="0">
                <a:solidFill>
                  <a:srgbClr val="333333"/>
                </a:solidFill>
                <a:latin typeface="Palatino Linotype" panose="02040502050505030304" pitchFamily="18" charset="0"/>
              </a:endParaRPr>
            </a:p>
          </p:txBody>
        </p:sp>
        <p:sp>
          <p:nvSpPr>
            <p:cNvPr id="29" name="TextBox 28">
              <a:extLst>
                <a:ext uri="{FF2B5EF4-FFF2-40B4-BE49-F238E27FC236}">
                  <a16:creationId xmlns:a16="http://schemas.microsoft.com/office/drawing/2014/main" id="{51057982-276E-F2AA-6B0A-AFB89F859BE6}"/>
                </a:ext>
              </a:extLst>
            </p:cNvPr>
            <p:cNvSpPr txBox="1"/>
            <p:nvPr/>
          </p:nvSpPr>
          <p:spPr>
            <a:xfrm>
              <a:off x="5096480" y="6110967"/>
              <a:ext cx="4800519" cy="630942"/>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altLang="zh-CN" sz="2000" dirty="0">
                  <a:solidFill>
                    <a:srgbClr val="333333"/>
                  </a:solidFill>
                  <a:latin typeface="Palatino Linotype" panose="02040502050505030304" pitchFamily="18" charset="0"/>
                </a:rPr>
                <a:t>I</a:t>
              </a:r>
              <a:r>
                <a:rPr lang="en-US" altLang="zh-CN" sz="2000" b="0" i="0" dirty="0">
                  <a:solidFill>
                    <a:srgbClr val="333333"/>
                  </a:solidFill>
                  <a:effectLst/>
                  <a:latin typeface="Palatino Linotype" panose="02040502050505030304" pitchFamily="18" charset="0"/>
                </a:rPr>
                <a:t>ndicate SQL Injection is </a:t>
              </a:r>
            </a:p>
            <a:p>
              <a:pPr algn="ctr">
                <a:lnSpc>
                  <a:spcPct val="90000"/>
                </a:lnSpc>
                <a:spcBef>
                  <a:spcPts val="600"/>
                </a:spcBef>
                <a:buClr>
                  <a:schemeClr val="bg2"/>
                </a:buClr>
              </a:pPr>
              <a:r>
                <a:rPr lang="en-US" altLang="zh-CN" sz="2000" b="0" i="0" dirty="0">
                  <a:solidFill>
                    <a:srgbClr val="333333"/>
                  </a:solidFill>
                  <a:effectLst/>
                  <a:latin typeface="Palatino Linotype" panose="02040502050505030304" pitchFamily="18" charset="0"/>
                </a:rPr>
                <a:t>indeed </a:t>
              </a:r>
              <a:r>
                <a:rPr lang="en-US" altLang="zh-CN" sz="2000" b="0" i="0" dirty="0">
                  <a:solidFill>
                    <a:srgbClr val="9B1717"/>
                  </a:solidFill>
                  <a:effectLst/>
                  <a:latin typeface="Palatino Linotype" panose="02040502050505030304" pitchFamily="18" charset="0"/>
                </a:rPr>
                <a:t>possible</a:t>
              </a:r>
              <a:r>
                <a:rPr lang="zh-CN" altLang="en-US" sz="2000" b="0" i="0" dirty="0">
                  <a:solidFill>
                    <a:srgbClr val="333333"/>
                  </a:solidFill>
                  <a:effectLst/>
                  <a:latin typeface="Palatino Linotype" panose="02040502050505030304" pitchFamily="18" charset="0"/>
                </a:rPr>
                <a:t>！</a:t>
              </a:r>
              <a:endParaRPr lang="zh-CN" altLang="en-US" sz="2000" dirty="0">
                <a:solidFill>
                  <a:srgbClr val="FF0000"/>
                </a:solidFill>
                <a:latin typeface="Palatino Linotype" panose="02040502050505030304" pitchFamily="18" charset="0"/>
              </a:endParaRPr>
            </a:p>
          </p:txBody>
        </p:sp>
        <p:sp>
          <p:nvSpPr>
            <p:cNvPr id="31" name="TextBox 30">
              <a:extLst>
                <a:ext uri="{FF2B5EF4-FFF2-40B4-BE49-F238E27FC236}">
                  <a16:creationId xmlns:a16="http://schemas.microsoft.com/office/drawing/2014/main" id="{86D2A9E2-063E-DE6A-BCDE-A5C9F67BCC20}"/>
                </a:ext>
              </a:extLst>
            </p:cNvPr>
            <p:cNvSpPr txBox="1"/>
            <p:nvPr/>
          </p:nvSpPr>
          <p:spPr>
            <a:xfrm>
              <a:off x="9058042" y="5680361"/>
              <a:ext cx="934723" cy="369332"/>
            </a:xfrm>
            <a:prstGeom prst="rect">
              <a:avLst/>
            </a:prstGeom>
            <a:noFill/>
            <a:ln w="6350" cap="flat">
              <a:noFill/>
              <a:miter lim="800000"/>
            </a:ln>
          </p:spPr>
          <p:txBody>
            <a:bodyPr wrap="square">
              <a:spAutoFit/>
            </a:bodyPr>
            <a:lstStyle/>
            <a:p>
              <a:r>
                <a:rPr lang="en-US" altLang="zh-CN" sz="1800" b="1" dirty="0">
                  <a:solidFill>
                    <a:srgbClr val="333333"/>
                  </a:solidFill>
                  <a:latin typeface="Palatino Linotype" panose="02040502050505030304" pitchFamily="18" charset="0"/>
                </a:rPr>
                <a:t>q = </a:t>
              </a:r>
              <a:r>
                <a:rPr lang="en-US" altLang="zh-CN" sz="1800" b="1" dirty="0">
                  <a:solidFill>
                    <a:srgbClr val="9B1717"/>
                  </a:solidFill>
                  <a:latin typeface="Palatino Linotype" panose="02040502050505030304" pitchFamily="18" charset="0"/>
                </a:rPr>
                <a:t>‘;</a:t>
              </a:r>
              <a:r>
                <a:rPr lang="en-US" altLang="zh-CN" sz="1800" b="1" dirty="0">
                  <a:solidFill>
                    <a:srgbClr val="FF0000"/>
                  </a:solidFill>
                  <a:latin typeface="Palatino Linotype" panose="02040502050505030304" pitchFamily="18" charset="0"/>
                </a:rPr>
                <a:t> </a:t>
              </a:r>
              <a:endParaRPr lang="zh-CN" altLang="en-US" b="1" dirty="0">
                <a:latin typeface="Palatino Linotype" panose="02040502050505030304" pitchFamily="18" charset="0"/>
              </a:endParaRPr>
            </a:p>
          </p:txBody>
        </p:sp>
      </p:grpSp>
      <p:sp>
        <p:nvSpPr>
          <p:cNvPr id="18" name="TextBox 17">
            <a:extLst>
              <a:ext uri="{FF2B5EF4-FFF2-40B4-BE49-F238E27FC236}">
                <a16:creationId xmlns:a16="http://schemas.microsoft.com/office/drawing/2014/main" id="{0A2B6461-21C6-6F47-8353-C5704807774D}"/>
              </a:ext>
            </a:extLst>
          </p:cNvPr>
          <p:cNvSpPr txBox="1"/>
          <p:nvPr/>
        </p:nvSpPr>
        <p:spPr>
          <a:xfrm>
            <a:off x="415701" y="1047796"/>
            <a:ext cx="6120679" cy="400110"/>
          </a:xfrm>
          <a:prstGeom prst="rect">
            <a:avLst/>
          </a:prstGeom>
          <a:noFill/>
          <a:ln w="6350" cap="flat">
            <a:noFill/>
            <a:miter lim="800000"/>
          </a:ln>
        </p:spPr>
        <p:txBody>
          <a:bodyPr wrap="square" anchor="ctr">
            <a:spAutoFit/>
          </a:bodyPr>
          <a:lstStyle/>
          <a:p>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What ? —</a:t>
            </a:r>
            <a:r>
              <a:rPr lang="zh-CN" altLang="en-US" sz="2000" b="1" i="1" dirty="0">
                <a:solidFill>
                  <a:schemeClr val="accent6">
                    <a:lumMod val="50000"/>
                  </a:schemeClr>
                </a:solidFill>
                <a:latin typeface="Palatino Linotype" panose="02040502050505030304" pitchFamily="18" charset="0"/>
                <a:ea typeface="宋体" panose="02010600030101010101" pitchFamily="2" charset="-122"/>
                <a:sym typeface="+mn-ea"/>
              </a:rPr>
              <a:t>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sym typeface="+mn-ea"/>
              </a:rPr>
              <a:t>Step #1 </a:t>
            </a:r>
            <a:r>
              <a:rPr lang="en-US" altLang="zh-CN" sz="2000" b="1" i="1" dirty="0">
                <a:solidFill>
                  <a:schemeClr val="accent6">
                    <a:lumMod val="50000"/>
                  </a:schemeClr>
                </a:solidFill>
                <a:latin typeface="Palatino Linotype" panose="02040502050505030304" pitchFamily="18" charset="0"/>
                <a:ea typeface="宋体" panose="02010600030101010101" pitchFamily="2" charset="-122"/>
              </a:rPr>
              <a:t>Find SQL injection point</a:t>
            </a:r>
            <a:endParaRPr lang="zh-CN" altLang="en-US" sz="2000" b="1" i="1" dirty="0">
              <a:solidFill>
                <a:schemeClr val="accent6">
                  <a:lumMod val="50000"/>
                </a:schemeClr>
              </a:solidFill>
              <a:latin typeface="Palatino Linotype" panose="02040502050505030304" pitchFamily="18" charset="0"/>
              <a:ea typeface="宋体" panose="02010600030101010101" pitchFamily="2" charset="-122"/>
            </a:endParaRPr>
          </a:p>
        </p:txBody>
      </p:sp>
      <p:sp>
        <p:nvSpPr>
          <p:cNvPr id="20" name="标题 1">
            <a:extLst>
              <a:ext uri="{FF2B5EF4-FFF2-40B4-BE49-F238E27FC236}">
                <a16:creationId xmlns:a16="http://schemas.microsoft.com/office/drawing/2014/main" id="{2CC4762A-BD5E-A44D-AD6F-1D7E483AF1D5}"/>
              </a:ext>
            </a:extLst>
          </p:cNvPr>
          <p:cNvSpPr txBox="1">
            <a:spLocks/>
          </p:cNvSpPr>
          <p:nvPr/>
        </p:nvSpPr>
        <p:spPr bwMode="auto">
          <a:xfrm>
            <a:off x="415702" y="369454"/>
            <a:ext cx="7236804" cy="540060"/>
          </a:xfrm>
          <a:prstGeom prst="rect">
            <a:avLst/>
          </a:prstGeom>
          <a:noFill/>
          <a:ln w="9525">
            <a:noFill/>
            <a:miter lim="800000"/>
          </a:ln>
        </p:spPr>
        <p:txBody>
          <a:bodyPr vert="horz" wrap="square" lIns="0" tIns="0" rIns="0" bIns="0" numCol="1" anchor="ctr"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a:lnSpc>
                <a:spcPct val="100000"/>
              </a:lnSpc>
              <a:spcBef>
                <a:spcPts val="0"/>
              </a:spcBef>
            </a:pPr>
            <a:r>
              <a:rPr lang="en-US" b="1" dirty="0"/>
              <a:t>II</a:t>
            </a:r>
            <a:r>
              <a:rPr lang="en-US" altLang="zh-CN" b="1" dirty="0"/>
              <a:t>. </a:t>
            </a:r>
            <a:r>
              <a:rPr lang="en-US" dirty="0"/>
              <a:t>Vulnerability 1: </a:t>
            </a:r>
            <a:r>
              <a:rPr lang="en-US" b="1" dirty="0"/>
              <a:t>SQL injection</a:t>
            </a:r>
          </a:p>
        </p:txBody>
      </p:sp>
      <p:grpSp>
        <p:nvGrpSpPr>
          <p:cNvPr id="24" name="Group 23">
            <a:extLst>
              <a:ext uri="{FF2B5EF4-FFF2-40B4-BE49-F238E27FC236}">
                <a16:creationId xmlns:a16="http://schemas.microsoft.com/office/drawing/2014/main" id="{530BEF8B-6572-8743-B091-7245173CA92C}"/>
              </a:ext>
            </a:extLst>
          </p:cNvPr>
          <p:cNvGrpSpPr/>
          <p:nvPr/>
        </p:nvGrpSpPr>
        <p:grpSpPr>
          <a:xfrm>
            <a:off x="289836" y="1524997"/>
            <a:ext cx="9323264" cy="576421"/>
            <a:chOff x="415701" y="1530070"/>
            <a:chExt cx="9323264" cy="576421"/>
          </a:xfrm>
        </p:grpSpPr>
        <p:sp>
          <p:nvSpPr>
            <p:cNvPr id="25" name="Rectangle: Rounded Corners 3">
              <a:extLst>
                <a:ext uri="{FF2B5EF4-FFF2-40B4-BE49-F238E27FC236}">
                  <a16:creationId xmlns:a16="http://schemas.microsoft.com/office/drawing/2014/main" id="{82120189-9DDE-2D40-AC90-2CF5AE24E005}"/>
                </a:ext>
              </a:extLst>
            </p:cNvPr>
            <p:cNvSpPr/>
            <p:nvPr/>
          </p:nvSpPr>
          <p:spPr>
            <a:xfrm>
              <a:off x="415701" y="1530070"/>
              <a:ext cx="2160240" cy="576421"/>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Collect all users’ account </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6" name="Rectangle: Rounded Corners 5">
              <a:extLst>
                <a:ext uri="{FF2B5EF4-FFF2-40B4-BE49-F238E27FC236}">
                  <a16:creationId xmlns:a16="http://schemas.microsoft.com/office/drawing/2014/main" id="{7306086B-5F4F-FF46-91DA-843B8F3B51FF}"/>
                </a:ext>
              </a:extLst>
            </p:cNvPr>
            <p:cNvSpPr/>
            <p:nvPr/>
          </p:nvSpPr>
          <p:spPr>
            <a:xfrm>
              <a:off x="3925205" y="1532859"/>
              <a:ext cx="2304256"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SQL Inject to attack the Verification of login</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28" name="Rectangle: Rounded Corners 7">
              <a:extLst>
                <a:ext uri="{FF2B5EF4-FFF2-40B4-BE49-F238E27FC236}">
                  <a16:creationId xmlns:a16="http://schemas.microsoft.com/office/drawing/2014/main" id="{CDAF7167-F317-F744-AC34-90A2F0FA265B}"/>
                </a:ext>
              </a:extLst>
            </p:cNvPr>
            <p:cNvSpPr/>
            <p:nvPr/>
          </p:nvSpPr>
          <p:spPr>
            <a:xfrm>
              <a:off x="7578725" y="1532859"/>
              <a:ext cx="2160240" cy="570841"/>
            </a:xfrm>
            <a:prstGeom prst="roundRect">
              <a:avLst/>
            </a:prstGeom>
            <a:solidFill>
              <a:schemeClr val="accent3">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dirty="0">
                  <a:solidFill>
                    <a:schemeClr val="tx1"/>
                  </a:solidFill>
                  <a:latin typeface="Palatino Linotype" panose="02040502050505030304" pitchFamily="18" charset="0"/>
                  <a:ea typeface="宋体" panose="02010600030101010101" pitchFamily="2" charset="-122"/>
                </a:rPr>
                <a:t>Buy things using money on account</a:t>
              </a:r>
              <a:endParaRPr lang="zh-CN" altLang="en-US" sz="1600" dirty="0" err="1">
                <a:solidFill>
                  <a:schemeClr val="tx1"/>
                </a:solidFill>
                <a:latin typeface="Palatino Linotype" panose="02040502050505030304" pitchFamily="18" charset="0"/>
                <a:ea typeface="宋体" panose="02010600030101010101" pitchFamily="2" charset="-122"/>
              </a:endParaRPr>
            </a:p>
          </p:txBody>
        </p:sp>
        <p:sp>
          <p:nvSpPr>
            <p:cNvPr id="30" name="Arrow: Right 8">
              <a:extLst>
                <a:ext uri="{FF2B5EF4-FFF2-40B4-BE49-F238E27FC236}">
                  <a16:creationId xmlns:a16="http://schemas.microsoft.com/office/drawing/2014/main" id="{E893D837-3DBE-7E40-9244-CFA04BF74786}"/>
                </a:ext>
              </a:extLst>
            </p:cNvPr>
            <p:cNvSpPr/>
            <p:nvPr/>
          </p:nvSpPr>
          <p:spPr>
            <a:xfrm>
              <a:off x="3050082"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2" name="Arrow: Right 9">
              <a:extLst>
                <a:ext uri="{FF2B5EF4-FFF2-40B4-BE49-F238E27FC236}">
                  <a16:creationId xmlns:a16="http://schemas.microsoft.com/office/drawing/2014/main" id="{BB51C35E-D67B-E148-93A5-833E638BC2EF}"/>
                </a:ext>
              </a:extLst>
            </p:cNvPr>
            <p:cNvSpPr/>
            <p:nvPr/>
          </p:nvSpPr>
          <p:spPr>
            <a:xfrm>
              <a:off x="6706071" y="1656261"/>
              <a:ext cx="396044" cy="324036"/>
            </a:xfrm>
            <a:prstGeom prst="rightArrow">
              <a:avLst/>
            </a:prstGeom>
            <a:solidFill>
              <a:srgbClr val="74111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754575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077&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12&quot;&gt;&lt;elem m_fUsage=&quot;1.68322986240641190000E+000&quot;&gt;&lt;m_ppcolschidx val=&quot;0&quot;/&gt;&lt;m_rgb r=&quot;9b&quot; g=&quot;17&quot; b=&quot;17&quot;/&gt;&lt;/elem&gt;&lt;elem m_fUsage=&quot;1.50338772469263370000E+000&quot;&gt;&lt;m_ppcolschidx val=&quot;0&quot;/&gt;&lt;m_rgb r=&quot;e5&quot; g=&quot;52&quot; b=&quot;52&quot;/&gt;&lt;/elem&gt;&lt;elem m_fUsage=&quot;1.22240875340971660000E+000&quot;&gt;&lt;m_ppcolschidx val=&quot;0&quot;/&gt;&lt;m_rgb r=&quot;c0&quot; g=&quot;0&quot; b=&quot;0&quot;/&gt;&lt;/elem&gt;&lt;elem m_fUsage=&quot;1.01916297527188230000E+000&quot;&gt;&lt;m_ppcolschidx val=&quot;0&quot;/&gt;&lt;m_rgb r=&quot;ee&quot; g=&quot;8b&quot; b=&quot;8b&quot;/&gt;&lt;/elem&gt;&lt;elem m_fUsage=&quot;9.90952901816634310000E-001&quot;&gt;&lt;m_ppcolschidx val=&quot;0&quot;/&gt;&lt;m_rgb r=&quot;f6&quot; g=&quot;c5&quot; b=&quot;c5&quot;/&gt;&lt;/elem&gt;&lt;elem m_fUsage=&quot;7.96036907042989350000E-001&quot;&gt;&lt;m_ppcolschidx val=&quot;0&quot;/&gt;&lt;m_rgb r=&quot;8c&quot; g=&quot;0&quot; b=&quot;0&quot;/&gt;&lt;/elem&gt;&lt;elem m_fUsage=&quot;7.74929666165770640000E-001&quot;&gt;&lt;m_ppcolschidx val=&quot;0&quot;/&gt;&lt;m_rgb r=&quot;74&quot; g=&quot;11&quot; b=&quot;11&quot;/&gt;&lt;/elem&gt;&lt;elem m_fUsage=&quot;6.20506540339557430000E-001&quot;&gt;&lt;m_ppcolschidx val=&quot;0&quot;/&gt;&lt;m_rgb r=&quot;b7&quot; g=&quot;84&quot; b=&quot;84&quot;/&gt;&lt;/elem&gt;&lt;elem m_fUsage=&quot;5.37470833195205280000E-001&quot;&gt;&lt;m_ppcolschidx val=&quot;0&quot;/&gt;&lt;m_rgb r=&quot;c5&quot; g=&quot;a0&quot; b=&quot;a0&quot;/&gt;&lt;/elem&gt;&lt;elem m_fUsage=&quot;4.22298087940373430000E-001&quot;&gt;&lt;m_ppcolschidx val=&quot;0&quot;/&gt;&lt;m_rgb r=&quot;d6&quot; g=&quot;bf&quot; b=&quot;bf&quot;/&gt;&lt;/elem&gt;&lt;elem m_fUsage=&quot;2.57980839435674180000E-001&quot;&gt;&lt;m_ppcolschidx val=&quot;0&quot;/&gt;&lt;m_rgb r=&quot;73&quot; g=&quot;0&quot; b=&quot;0&quot;/&gt;&lt;/elem&gt;&lt;elem m_fUsage=&quot;1.65995699549193580000E-001&quot;&gt;&lt;m_ppcolschidx val=&quot;0&quot;/&gt;&lt;m_rgb r=&quot;4e&quot; g=&quot;c&quot; b=&quot;c&quot;/&gt;&lt;/elem&gt;&lt;/m_vecMRU&gt;&lt;/m_mruColor&gt;&lt;m_eweekdayFirstOfWeek val=&quot;2&quot;/&gt;&lt;m_eweekdayFirstOfWorkweek val=&quot;2&quot;/&gt;&lt;m_eweekdayFirstOfWeekend val=&quot;7&quot;/&gt;&lt;/CPresentation&gt;&lt;/root&gt;"/>
  <p:tag name="THINKCELLUNDODONOTDELETE" val="0"/>
  <p:tag name="COMMONDATA" val="eyJoZGlkIjoiMGNmOWJjYTZiODczNDQ1ZjNkMjk4ZmQ0NDVjZmJlOTEifQ=="/>
  <p:tag name="RESOURCE_RECORD_KEY" val="{&quot;29&quot;:[50000283]}"/>
</p:tagLst>
</file>

<file path=ppt/tags/tag10.xml><?xml version="1.0" encoding="utf-8"?>
<p:tagLst xmlns:a="http://schemas.openxmlformats.org/drawingml/2006/main" xmlns:r="http://schemas.openxmlformats.org/officeDocument/2006/relationships" xmlns:p="http://schemas.openxmlformats.org/presentationml/2006/main">
  <p:tag name="TIMING" val="|0.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IMING" val="|1.1|4.3"/>
</p:tagLst>
</file>

<file path=ppt/theme/theme1.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noAutofit/>
      </a:bodyPr>
      <a:lstStyle>
        <a:defPPr algn="ctr">
          <a:lnSpc>
            <a:spcPct val="90000"/>
          </a:lnSpc>
          <a:spcBef>
            <a:spcPts val="900"/>
          </a:spcBef>
          <a:defRPr sz="1400" dirty="0" err="1" smtClean="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anose="020B0604020202020204" pitchFamily="34" charset="0"/>
            <a:cs typeface="Arial" panose="020B0604020202020204" pitchFamily="34" charset="0"/>
          </a:defRPr>
        </a:defPPr>
      </a:lstStyle>
    </a:txDef>
  </a:objectDefaults>
  <a:extraClrSchemeLst/>
  <a:custClrLst>
    <a:custClr name="Custom Color 1">
      <a:srgbClr val="9B1717"/>
    </a:custClr>
    <a:custClr name="Custom Color 2">
      <a:srgbClr val="DCDC00"/>
    </a:custClr>
    <a:custClr name="Custom Color 3">
      <a:srgbClr val="289055"/>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4571</Words>
  <Application>Microsoft Macintosh PowerPoint</Application>
  <PresentationFormat>Custom</PresentationFormat>
  <Paragraphs>557</Paragraphs>
  <Slides>37</Slides>
  <Notes>34</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1" baseType="lpstr">
      <vt:lpstr>-apple-system</vt:lpstr>
      <vt:lpstr>Arial Unicode MS</vt:lpstr>
      <vt:lpstr>微软雅黑</vt:lpstr>
      <vt:lpstr>PingFang SC</vt:lpstr>
      <vt:lpstr>华文楷体</vt:lpstr>
      <vt:lpstr>Arial</vt:lpstr>
      <vt:lpstr>Calibri</vt:lpstr>
      <vt:lpstr>Consolas</vt:lpstr>
      <vt:lpstr>Palatino Linotype</vt:lpstr>
      <vt:lpstr>Times New Roman</vt:lpstr>
      <vt:lpstr>Vrinda</vt:lpstr>
      <vt:lpstr>Wingdings</vt:lpstr>
      <vt:lpstr>CR Onlytext</vt:lpstr>
      <vt:lpstr>think-cell Slide</vt:lpstr>
      <vt:lpstr>Information Security Project</vt:lpstr>
      <vt:lpstr>I. Introduction: Motivation</vt:lpstr>
      <vt:lpstr>I. Introduction: Juice 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 Conclusion: SQL injection</vt:lpstr>
      <vt:lpstr>V. Conclusion: Reversible Encryption</vt:lpstr>
      <vt:lpstr>V. Conclusion: Bypassing CAPTCHA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15</cp:revision>
  <dcterms:created xsi:type="dcterms:W3CDTF">2014-03-26T02:17:00Z</dcterms:created>
  <dcterms:modified xsi:type="dcterms:W3CDTF">2025-01-13T05:13:44Z</dcterms:modified>
  <cp:version>112013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A45C4CEF9B454A14952B919BC2D3BB2C_12</vt:lpwstr>
  </property>
  <property fmtid="{D5CDD505-2E9C-101B-9397-08002B2CF9AE}" pid="3" name="KSOProductBuildVer">
    <vt:lpwstr>2052-12.1.0.18608</vt:lpwstr>
  </property>
</Properties>
</file>